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87" r:id="rId14"/>
    <p:sldId id="272" r:id="rId15"/>
    <p:sldId id="286" r:id="rId16"/>
    <p:sldId id="279" r:id="rId17"/>
    <p:sldId id="262" r:id="rId18"/>
    <p:sldId id="258" r:id="rId19"/>
    <p:sldId id="291" r:id="rId20"/>
    <p:sldId id="261" r:id="rId21"/>
    <p:sldId id="290" r:id="rId22"/>
    <p:sldId id="266" r:id="rId23"/>
    <p:sldId id="293" r:id="rId24"/>
    <p:sldId id="294" r:id="rId2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5" autoAdjust="0"/>
    <p:restoredTop sz="72813"/>
  </p:normalViewPr>
  <p:slideViewPr>
    <p:cSldViewPr snapToGrid="0">
      <p:cViewPr>
        <p:scale>
          <a:sx n="170" d="100"/>
          <a:sy n="170" d="100"/>
        </p:scale>
        <p:origin x="1976" y="-72"/>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σας.</a:t>
            </a:r>
          </a:p>
          <a:p>
            <a:r>
              <a:rPr lang="el-GR" dirty="0"/>
              <a:t>Είμαστε οι </a:t>
            </a:r>
            <a:r>
              <a:rPr lang="el-GR" dirty="0" err="1"/>
              <a:t>Θεατίνα</a:t>
            </a:r>
            <a:r>
              <a:rPr lang="el-GR" dirty="0"/>
              <a:t> </a:t>
            </a:r>
            <a:r>
              <a:rPr lang="el-GR" dirty="0" err="1"/>
              <a:t>Κυλάφη</a:t>
            </a:r>
            <a:r>
              <a:rPr lang="el-GR" dirty="0"/>
              <a:t> και </a:t>
            </a:r>
            <a:r>
              <a:rPr lang="el-GR" dirty="0" err="1"/>
              <a:t>Τζουλιάνα</a:t>
            </a:r>
            <a:r>
              <a:rPr lang="el-GR" dirty="0"/>
              <a:t> </a:t>
            </a:r>
            <a:r>
              <a:rPr lang="el-GR" dirty="0" err="1"/>
              <a:t>Πιργιάση</a:t>
            </a:r>
            <a:r>
              <a:rPr lang="el-GR" dirty="0"/>
              <a:t> και θα σας παρουσιάσουμε το άρθρο με τίτλο  «</a:t>
            </a:r>
            <a:r>
              <a:rPr lang="en-US" sz="1200" kern="1200" dirty="0">
                <a:solidFill>
                  <a:schemeClr val="tx1"/>
                </a:solidFill>
                <a:latin typeface="Palatino" pitchFamily="2" charset="77"/>
                <a:ea typeface="Palatino" pitchFamily="2" charset="77"/>
                <a:cs typeface="Menlo" panose="020B0609030804020204" pitchFamily="49" charset="0"/>
              </a:rPr>
              <a:t>A Game –</a:t>
            </a:r>
            <a:r>
              <a:rPr lang="el-GR" sz="1200" kern="1200" dirty="0">
                <a:solidFill>
                  <a:schemeClr val="tx1"/>
                </a:solidFill>
                <a:latin typeface="Palatino" pitchFamily="2" charset="77"/>
                <a:ea typeface="Palatino" pitchFamily="2" charset="77"/>
                <a:cs typeface="Menlo" panose="020B0609030804020204" pitchFamily="49" charset="0"/>
              </a:rPr>
              <a:t> </a:t>
            </a:r>
            <a:r>
              <a:rPr lang="en-US" sz="1200" kern="1200" dirty="0">
                <a:solidFill>
                  <a:schemeClr val="tx1"/>
                </a:solidFill>
                <a:latin typeface="Palatino" pitchFamily="2" charset="77"/>
                <a:ea typeface="Palatino" pitchFamily="2" charset="77"/>
                <a:cs typeface="Menlo" panose="020B0609030804020204" pitchFamily="49" charset="0"/>
              </a:rPr>
              <a:t>Theoretic Approach to</a:t>
            </a:r>
            <a:r>
              <a:rPr lang="el-GR" sz="1200" kern="1200" dirty="0">
                <a:solidFill>
                  <a:schemeClr val="tx1"/>
                </a:solidFill>
                <a:latin typeface="Palatino" pitchFamily="2" charset="77"/>
                <a:ea typeface="Palatino" pitchFamily="2" charset="77"/>
                <a:cs typeface="Menlo" panose="020B0609030804020204" pitchFamily="49" charset="0"/>
              </a:rPr>
              <a:t> </a:t>
            </a:r>
            <a:br>
              <a:rPr lang="en-US" sz="1200" kern="1200" dirty="0">
                <a:solidFill>
                  <a:schemeClr val="tx1"/>
                </a:solidFill>
                <a:latin typeface="Palatino" pitchFamily="2" charset="77"/>
                <a:ea typeface="Palatino" pitchFamily="2" charset="77"/>
                <a:cs typeface="Menlo" panose="020B0609030804020204" pitchFamily="49" charset="0"/>
              </a:rPr>
            </a:br>
            <a:r>
              <a:rPr lang="en-US" sz="1200" kern="1200" dirty="0">
                <a:solidFill>
                  <a:schemeClr val="tx1"/>
                </a:solidFill>
                <a:latin typeface="Palatino" pitchFamily="2" charset="77"/>
                <a:ea typeface="Palatino" pitchFamily="2" charset="77"/>
                <a:cs typeface="Menlo" panose="020B0609030804020204" pitchFamily="49" charset="0"/>
              </a:rPr>
              <a:t>Word Sense Disambiguation</a:t>
            </a:r>
            <a:r>
              <a:rPr lang="el-GR" dirty="0"/>
              <a:t>», το οποίο αφορά τον τομέα της επεξεργασίας φυσικής γλώσσας και συγκεκριμένα την άρση της αμφισημίας των λέξεων (ΑΑΛ), εφαρμόζοντας τεχνικές εξελικτικής θεωρίας παιγνίων.</a:t>
            </a: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endParaRPr lang="el-GR" dirty="0"/>
          </a:p>
          <a:p>
            <a:r>
              <a:rPr lang="el-GR" dirty="0"/>
              <a:t>Η κάθε λέξη λοιπόν διαθέτει ένα σύνολο στρατηγικών, το οποίο εκφράζεται ως ένα διάνυσμα </a:t>
            </a:r>
            <a:r>
              <a:rPr lang="en-US" dirty="0"/>
              <a:t>x</a:t>
            </a:r>
            <a:r>
              <a:rPr lang="el-GR" dirty="0"/>
              <a:t> διάστασης </a:t>
            </a:r>
            <a:r>
              <a:rPr lang="en-US" dirty="0"/>
              <a:t>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του.</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420391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pPr rtl="0" fontAlgn="base"/>
            <a:r>
              <a:rPr lang="en-GB" sz="1200" b="0" i="0" u="none" strike="noStrike" kern="1200" dirty="0">
                <a:solidFill>
                  <a:schemeClr val="tx1"/>
                </a:solidFill>
                <a:effectLst/>
                <a:latin typeface="+mn-lt"/>
                <a:ea typeface="+mn-ea"/>
                <a:cs typeface="+mn-cs"/>
              </a:rPr>
              <a:t>A replicator equation is designed to model the change in frequency of a state—it increases the frequency of a better performing type(trait) and decreases the frequency of under-performing type (trait) . The performance is measured relative to the average fitness of population. The expected fitness of </a:t>
            </a:r>
            <a:r>
              <a:rPr lang="en-GB" sz="1200" b="0" i="0" u="none" strike="noStrike" kern="1200" dirty="0" err="1">
                <a:solidFill>
                  <a:schemeClr val="tx1"/>
                </a:solidFill>
                <a:effectLst/>
                <a:latin typeface="+mn-lt"/>
                <a:ea typeface="+mn-ea"/>
                <a:cs typeface="+mn-cs"/>
              </a:rPr>
              <a:t>i-th</a:t>
            </a:r>
            <a:r>
              <a:rPr lang="en-GB" sz="1200" b="0" i="0" u="none" strike="noStrike" kern="1200" dirty="0">
                <a:solidFill>
                  <a:schemeClr val="tx1"/>
                </a:solidFill>
                <a:effectLst/>
                <a:latin typeface="+mn-lt"/>
                <a:ea typeface="+mn-ea"/>
                <a:cs typeface="+mn-cs"/>
              </a:rPr>
              <a:t> type is (</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and the average fitness of population is </a:t>
            </a:r>
            <a:r>
              <a:rPr lang="en-GB" sz="1200" b="0" i="0" u="none" strike="noStrike" kern="1200" dirty="0" err="1">
                <a:solidFill>
                  <a:schemeClr val="tx1"/>
                </a:solidFill>
                <a:effectLst/>
                <a:latin typeface="+mn-lt"/>
                <a:ea typeface="+mn-ea"/>
                <a:cs typeface="+mn-cs"/>
              </a:rPr>
              <a:t>x^T</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p>
          <a:p>
            <a:pPr rtl="0" fontAlgn="base"/>
            <a:r>
              <a:rPr lang="en-GB" sz="1200" b="0" i="0" u="none" strike="noStrike" kern="1200" dirty="0">
                <a:solidFill>
                  <a:schemeClr val="tx1"/>
                </a:solidFill>
                <a:effectLst/>
                <a:latin typeface="+mn-lt"/>
                <a:ea typeface="+mn-ea"/>
                <a:cs typeface="+mn-cs"/>
              </a:rPr>
              <a:t>In each iteration of the system, each player plays a game with its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Ni </a:t>
            </a:r>
          </a:p>
          <a:p>
            <a:pPr rtl="0" fontAlgn="base"/>
            <a:r>
              <a:rPr lang="en-GB" sz="1200" b="0" i="0" u="none" strike="noStrike" kern="1200" dirty="0">
                <a:solidFill>
                  <a:schemeClr val="tx1"/>
                </a:solidFill>
                <a:effectLst/>
                <a:latin typeface="+mn-lt"/>
                <a:ea typeface="+mn-ea"/>
                <a:cs typeface="+mn-cs"/>
              </a:rPr>
              <a:t>the payoff of word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depends on the similarity that it has with word j, </a:t>
            </a:r>
            <a:r>
              <a:rPr lang="en-GB" sz="1200" b="0" i="0" u="none" strike="noStrike" kern="1200" dirty="0" err="1">
                <a:solidFill>
                  <a:schemeClr val="tx1"/>
                </a:solidFill>
                <a:effectLst/>
                <a:latin typeface="+mn-lt"/>
                <a:ea typeface="+mn-ea"/>
                <a:cs typeface="+mn-cs"/>
              </a:rPr>
              <a:t>wij</a:t>
            </a:r>
            <a:r>
              <a:rPr lang="en-GB" sz="1200" b="0" i="0" u="none" strike="noStrike" kern="1200" dirty="0">
                <a:solidFill>
                  <a:schemeClr val="tx1"/>
                </a:solidFill>
                <a:effectLst/>
                <a:latin typeface="+mn-lt"/>
                <a:ea typeface="+mn-ea"/>
                <a:cs typeface="+mn-cs"/>
              </a:rPr>
              <a:t>, the similarities among its senses and those of word j, Zij, and the sense preference of word j, (</a:t>
            </a:r>
            <a:r>
              <a:rPr lang="en-GB" sz="1200" b="0" i="0" u="none" strike="noStrike" kern="1200" dirty="0" err="1">
                <a:solidFill>
                  <a:schemeClr val="tx1"/>
                </a:solidFill>
                <a:effectLst/>
                <a:latin typeface="+mn-lt"/>
                <a:ea typeface="+mn-ea"/>
                <a:cs typeface="+mn-cs"/>
              </a:rPr>
              <a:t>xj</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a process of </a:t>
            </a:r>
            <a:r>
              <a:rPr lang="en-GB" sz="1200" b="1" i="0" u="none" strike="noStrike" kern="1200" dirty="0">
                <a:solidFill>
                  <a:schemeClr val="tx1"/>
                </a:solidFill>
                <a:effectLst/>
                <a:latin typeface="+mn-lt"/>
                <a:ea typeface="+mn-ea"/>
                <a:cs typeface="+mn-cs"/>
              </a:rPr>
              <a:t>selection</a:t>
            </a:r>
            <a:r>
              <a:rPr lang="en-GB" sz="1200" b="0" i="0" u="none" strike="noStrike" kern="1200" dirty="0">
                <a:solidFill>
                  <a:schemeClr val="tx1"/>
                </a:solidFill>
                <a:effectLst/>
                <a:latin typeface="+mn-lt"/>
                <a:ea typeface="+mn-ea"/>
                <a:cs typeface="+mn-cs"/>
              </a:rPr>
              <a:t> allows strategies with higher payoff to emerge and at the end of the process each player chooses its sense according to these constraints. </a:t>
            </a:r>
            <a:endParaRPr lang="el-GR" sz="1200" b="0" i="0" u="none" strike="noStrike" kern="1200" dirty="0">
              <a:solidFill>
                <a:schemeClr val="tx1"/>
              </a:solidFill>
              <a:effectLst/>
              <a:latin typeface="+mn-lt"/>
              <a:ea typeface="+mn-ea"/>
              <a:cs typeface="+mn-cs"/>
            </a:endParaRPr>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προσομοιώνεται μια διαδικασία επιλογής των </a:t>
            </a:r>
            <a:r>
              <a:rPr lang="el-GR"/>
              <a:t>επικρατέστερων εννοιών.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 equiprobable senses</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T=t2: senses are discarded</a:t>
            </a:r>
            <a:endParaRPr lang="en-GB" sz="1200" dirty="0">
              <a:effectLst/>
              <a:latin typeface="Arial" panose="020B0604020202020204" pitchFamily="34" charset="0"/>
              <a:cs typeface="Arial" panose="020B0604020202020204" pitchFamily="34" charset="0"/>
            </a:endParaRPr>
          </a:p>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Player: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bank</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“financial” &amp; “institution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financial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“river”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T=t12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decision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meaning) </a:t>
            </a:r>
            <a:endParaRPr lang="en-GB" sz="1200" dirty="0">
              <a:effectLst/>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a:p>
            <a:r>
              <a:rPr lang="en-GR" sz="1000" dirty="0"/>
              <a:t>Theatina</a:t>
            </a:r>
            <a:endParaRPr lang="el-GR" sz="1000" dirty="0"/>
          </a:p>
          <a:p>
            <a:endParaRPr lang="el-GR" sz="1000" dirty="0">
              <a:latin typeface="Arial" panose="020B0604020202020204" pitchFamily="34" charset="0"/>
              <a:cs typeface="Arial" panose="020B0604020202020204" pitchFamily="34" charset="0"/>
            </a:endParaRPr>
          </a:p>
          <a:p>
            <a:r>
              <a:rPr lang="el-GR" sz="1000" dirty="0" err="1">
                <a:latin typeface="Arial" panose="020B0604020202020204" pitchFamily="34" charset="0"/>
                <a:cs typeface="Arial" panose="020B0604020202020204" pitchFamily="34" charset="0"/>
              </a:rPr>
              <a:t>Εδ</a:t>
            </a:r>
            <a:r>
              <a:rPr lang="en-GR" sz="1000" dirty="0">
                <a:latin typeface="Arial" panose="020B0604020202020204" pitchFamily="34" charset="0"/>
                <a:cs typeface="Arial" panose="020B0604020202020204" pitchFamily="34" charset="0"/>
              </a:rPr>
              <a:t>ώ</a:t>
            </a:r>
            <a:r>
              <a:rPr lang="el-GR" sz="1000" dirty="0">
                <a:latin typeface="Arial" panose="020B0604020202020204" pitchFamily="34" charset="0"/>
                <a:cs typeface="Arial" panose="020B0604020202020204" pitchFamily="34" charset="0"/>
              </a:rPr>
              <a:t> λοιπόν παρουσιάζεται η εξέλιξη </a:t>
            </a:r>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speech we got hungry so we made a toast</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endParaRPr lang="en-US" dirty="0"/>
          </a:p>
          <a:p>
            <a:endParaRPr lang="el-GR" dirty="0"/>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a:t>
            </a:r>
          </a:p>
          <a:p>
            <a:r>
              <a:rPr lang="en-GR" dirty="0"/>
              <a:t>Julie</a:t>
            </a:r>
          </a:p>
          <a:p>
            <a:endParaRPr lang="el-GR" dirty="0"/>
          </a:p>
          <a:p>
            <a:r>
              <a:rPr lang="el-GR" dirty="0"/>
              <a:t>Θεώρημα </a:t>
            </a:r>
            <a:r>
              <a:rPr lang="en-US" dirty="0"/>
              <a:t>Nash 1951: </a:t>
            </a:r>
            <a:r>
              <a:rPr lang="el-GR" dirty="0"/>
              <a:t>«Για κάθε πεπερασμένο παίγνιο, υπάρχει ένα τουλάχιστον σημείο ισορροπίας»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p>
          <a:p>
            <a:endParaRPr lang="el-GR" dirty="0"/>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838200" y="1954289"/>
                <a:ext cx="10515600" cy="4541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r>
                  <a:rPr lang="en-GB" sz="1800" dirty="0"/>
                  <a:t>WordNet and </a:t>
                </a:r>
                <a:r>
                  <a:rPr lang="en-GB" sz="1800" dirty="0" err="1"/>
                  <a:t>BabelNet</a:t>
                </a:r>
                <a:r>
                  <a:rPr lang="en-GB" sz="1800" dirty="0"/>
                  <a:t> as knowledge base</a:t>
                </a:r>
                <a:endParaRPr lang="en-GB" sz="1000" dirty="0"/>
              </a:p>
              <a:p>
                <a:pPr fontAlgn="base"/>
                <a:r>
                  <a:rPr lang="en-GB" sz="2000" b="1" dirty="0"/>
                  <a:t>Unique</a:t>
                </a:r>
                <a:r>
                  <a:rPr lang="en-GB" sz="2000" dirty="0"/>
                  <a:t> </a:t>
                </a:r>
                <a:r>
                  <a:rPr lang="en-GB" sz="2000" b="1" dirty="0"/>
                  <a:t>concepts</a:t>
                </a:r>
                <a:r>
                  <a:rPr lang="en-GB" sz="2000" dirty="0"/>
                  <a:t> in sense inventories </a:t>
                </a:r>
              </a:p>
              <a:p>
                <a:pPr lvl="1" fontAlgn="base"/>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r>
                  <a:rPr lang="en-GB" sz="2000" b="1" dirty="0"/>
                  <a:t>Player strategy space </a:t>
                </a:r>
              </a:p>
              <a:p>
                <a:pPr lvl="1" fontAlgn="base"/>
                <a14:m>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rPr>
                          <m:t>x</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11,  </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12</m:t>
                        </m:r>
                      </m:sub>
                    </m:sSub>
                    <m:r>
                      <a:rPr lang="en-US" sz="1600" b="0" i="1" smtClean="0">
                        <a:solidFill>
                          <a:srgbClr val="000000"/>
                        </a:solidFill>
                        <a:latin typeface="Cambria Math" panose="02040503050406030204" pitchFamily="18" charset="0"/>
                      </a:rPr>
                      <m:t>,  …,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1</m:t>
                        </m:r>
                        <m:r>
                          <a:rPr lang="en-US" sz="1600" b="0" i="1" smtClean="0">
                            <a:solidFill>
                              <a:srgbClr val="000000"/>
                            </a:solidFill>
                            <a:latin typeface="Cambria Math" panose="02040503050406030204" pitchFamily="18" charset="0"/>
                          </a:rPr>
                          <m:t>𝑀</m:t>
                        </m:r>
                      </m:sub>
                    </m:sSub>
                    <m:r>
                      <a:rPr lang="en-US" sz="1600" b="0" i="1" smtClean="0">
                        <a:solidFill>
                          <a:srgbClr val="000000"/>
                        </a:solidFill>
                        <a:latin typeface="Cambria Math" panose="02040503050406030204" pitchFamily="18" charset="0"/>
                      </a:rPr>
                      <m:t>)</m:t>
                    </m:r>
                  </m:oMath>
                </a14:m>
                <a:endParaRPr lang="en-GB" sz="1600" b="1" dirty="0"/>
              </a:p>
              <a:p>
                <a:pPr lvl="1" fontAlgn="base"/>
                <a14:m>
                  <m:oMath xmlns:m="http://schemas.openxmlformats.org/officeDocument/2006/math">
                    <m:sSub>
                      <m:sSubPr>
                        <m:ctrlPr>
                          <a:rPr lang="el-GR" sz="1800" i="1" smtClean="0">
                            <a:latin typeface="Cambria Math" panose="02040503050406030204" pitchFamily="18" charset="0"/>
                          </a:rPr>
                        </m:ctrlPr>
                      </m:sSubPr>
                      <m:e>
                        <m:r>
                          <m:rPr>
                            <m:sty m:val="p"/>
                          </m:rPr>
                          <a:rPr lang="el-GR" sz="1800" smtClean="0">
                            <a:latin typeface="Cambria Math" panose="02040503050406030204" pitchFamily="18" charset="0"/>
                          </a:rPr>
                          <m:t>Δ</m:t>
                        </m:r>
                      </m:e>
                      <m:sub>
                        <m:r>
                          <m:rPr>
                            <m:sty m:val="p"/>
                          </m:rPr>
                          <a:rPr lang="en-US" sz="1800" smtClean="0">
                            <a:latin typeface="Cambria Math" panose="02040503050406030204" pitchFamily="18" charset="0"/>
                          </a:rPr>
                          <m:t>p</m:t>
                        </m:r>
                      </m:sub>
                    </m:sSub>
                    <m:r>
                      <a:rPr lang="en-US" sz="1800" smtClean="0">
                        <a:latin typeface="Cambria Math" panose="02040503050406030204" pitchFamily="18" charset="0"/>
                      </a:rPr>
                      <m:t>=</m:t>
                    </m:r>
                    <m:d>
                      <m:dPr>
                        <m:begChr m:val="{"/>
                        <m:endChr m:val="}"/>
                        <m:ctrlPr>
                          <a:rPr lang="en-US" sz="1800" smtClean="0">
                            <a:latin typeface="Cambria Math" panose="02040503050406030204" pitchFamily="18" charset="0"/>
                          </a:rPr>
                        </m:ctrlPr>
                      </m:dPr>
                      <m:e>
                        <m:r>
                          <a:rPr lang="en-US" sz="1800" smtClean="0">
                            <a:latin typeface="Cambria Math" panose="02040503050406030204" pitchFamily="18" charset="0"/>
                          </a:rPr>
                          <m:t> </m:t>
                        </m:r>
                        <m:sSub>
                          <m:sSubPr>
                            <m:ctrlPr>
                              <a:rPr lang="en-US" sz="1800" i="1" smtClean="0">
                                <a:latin typeface="Cambria Math" panose="02040503050406030204" pitchFamily="18" charset="0"/>
                              </a:rPr>
                            </m:ctrlPr>
                          </m:sSubPr>
                          <m:e>
                            <m:r>
                              <m:rPr>
                                <m:sty m:val="p"/>
                              </m:rPr>
                              <a:rPr lang="en-US" sz="1800" smtClean="0">
                                <a:latin typeface="Cambria Math" panose="02040503050406030204" pitchFamily="18" charset="0"/>
                              </a:rPr>
                              <m:t>x</m:t>
                            </m:r>
                          </m:e>
                          <m:sub>
                            <m:r>
                              <m:rPr>
                                <m:sty m:val="p"/>
                              </m:rPr>
                              <a:rPr lang="en-US" sz="1800" smtClean="0">
                                <a:latin typeface="Cambria Math" panose="02040503050406030204" pitchFamily="18" charset="0"/>
                              </a:rPr>
                              <m:t>p</m:t>
                            </m:r>
                          </m:sub>
                        </m:sSub>
                        <m:r>
                          <a:rPr lang="en-US" sz="1800" i="1"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i="1">
                                <a:solidFill>
                                  <a:srgbClr val="000000"/>
                                </a:solidFill>
                                <a:latin typeface="Cambria Math" panose="02040503050406030204" pitchFamily="18" charset="0"/>
                                <a:ea typeface="Cambria Math" panose="02040503050406030204" pitchFamily="18" charset="0"/>
                              </a:rPr>
                              <m:t>ℝ</m:t>
                            </m:r>
                          </m:e>
                          <m:sup>
                            <m:r>
                              <a:rPr lang="en-US" sz="1800" i="1" smtClean="0">
                                <a:latin typeface="Cambria Math" panose="02040503050406030204" pitchFamily="18" charset="0"/>
                              </a:rPr>
                              <m:t>𝑛</m:t>
                            </m:r>
                          </m:sup>
                        </m:sSup>
                        <m:r>
                          <a:rPr lang="en-US" sz="1800" i="1" smtClean="0">
                            <a:latin typeface="Cambria Math" panose="02040503050406030204" pitchFamily="18" charset="0"/>
                          </a:rPr>
                          <m:t> : </m:t>
                        </m:r>
                        <m:nary>
                          <m:naryPr>
                            <m:chr m:val="∑"/>
                            <m:ctrlPr>
                              <a:rPr lang="en-US" sz="1800" i="1" smtClean="0">
                                <a:latin typeface="Cambria Math" panose="02040503050406030204" pitchFamily="18" charset="0"/>
                              </a:rPr>
                            </m:ctrlPr>
                          </m:naryPr>
                          <m:sub>
                            <m:r>
                              <m:rPr>
                                <m:brk m:alnAt="23"/>
                              </m:rPr>
                              <a:rPr lang="en-US" sz="1800" i="1" smtClean="0">
                                <a:latin typeface="Cambria Math" panose="02040503050406030204" pitchFamily="18" charset="0"/>
                              </a:rPr>
                              <m:t>𝑖</m:t>
                            </m:r>
                            <m:r>
                              <a:rPr lang="en-US" sz="1800" i="1" smtClean="0">
                                <a:latin typeface="Cambria Math" panose="02040503050406030204" pitchFamily="18" charset="0"/>
                              </a:rPr>
                              <m:t>=1</m:t>
                            </m:r>
                          </m:sub>
                          <m:sup>
                            <m:r>
                              <a:rPr lang="en-US" sz="180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𝑥</m:t>
                                </m:r>
                              </m:e>
                              <m:sub>
                                <m:r>
                                  <a:rPr lang="en-US" sz="1800" i="1" smtClean="0">
                                    <a:latin typeface="Cambria Math" panose="02040503050406030204" pitchFamily="18" charset="0"/>
                                  </a:rPr>
                                  <m:t>𝑝𝑖</m:t>
                                </m:r>
                              </m:sub>
                            </m:sSub>
                          </m:e>
                        </m:nary>
                        <m:r>
                          <a:rPr lang="en-US" sz="1800" smtClean="0">
                            <a:latin typeface="Cambria Math" panose="02040503050406030204" pitchFamily="18" charset="0"/>
                          </a:rPr>
                          <m:t>=1, </m:t>
                        </m:r>
                        <m:r>
                          <m:rPr>
                            <m:sty m:val="p"/>
                          </m:rPr>
                          <a:rPr lang="en-US" sz="1800" smtClean="0">
                            <a:latin typeface="Cambria Math" panose="02040503050406030204" pitchFamily="18" charset="0"/>
                          </a:rPr>
                          <m:t>where</m:t>
                        </m:r>
                        <m:r>
                          <a:rPr lang="en-US" sz="1800" smtClean="0">
                            <a:latin typeface="Cambria Math" panose="02040503050406030204" pitchFamily="18" charset="0"/>
                          </a:rPr>
                          <m:t> </m:t>
                        </m:r>
                        <m:sSub>
                          <m:sSubPr>
                            <m:ctrlPr>
                              <a:rPr lang="en-US" sz="1800" i="1" smtClean="0">
                                <a:latin typeface="Cambria Math" panose="02040503050406030204" pitchFamily="18" charset="0"/>
                              </a:rPr>
                            </m:ctrlPr>
                          </m:sSubPr>
                          <m:e>
                            <m:r>
                              <m:rPr>
                                <m:sty m:val="p"/>
                              </m:rPr>
                              <a:rPr lang="en-US" sz="1800" smtClean="0">
                                <a:latin typeface="Cambria Math" panose="02040503050406030204" pitchFamily="18" charset="0"/>
                              </a:rPr>
                              <m:t>x</m:t>
                            </m:r>
                          </m:e>
                          <m:sub>
                            <m:r>
                              <m:rPr>
                                <m:sty m:val="p"/>
                              </m:rPr>
                              <a:rPr lang="en-US" sz="1800" smtClean="0">
                                <a:latin typeface="Cambria Math" panose="02040503050406030204" pitchFamily="18" charset="0"/>
                              </a:rPr>
                              <m:t>pi</m:t>
                            </m:r>
                          </m:sub>
                        </m:sSub>
                        <m:r>
                          <a:rPr lang="en-US" sz="1800" i="1" smtClean="0">
                            <a:latin typeface="Cambria Math" panose="02040503050406030204" pitchFamily="18" charset="0"/>
                            <a:ea typeface="Cambria Math" panose="02040503050406030204" pitchFamily="18" charset="0"/>
                          </a:rPr>
                          <m:t>≥0 </m:t>
                        </m:r>
                        <m:r>
                          <a:rPr lang="en-US" sz="1800" i="1" smtClean="0">
                            <a:latin typeface="Cambria Math" panose="02040503050406030204" pitchFamily="18" charset="0"/>
                            <a:ea typeface="Cambria Math" panose="02040503050406030204" pitchFamily="18" charset="0"/>
                          </a:rPr>
                          <m:t>𝑓𝑜𝑟</m:t>
                        </m:r>
                        <m:r>
                          <a:rPr lang="en-US" sz="180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𝑖</m:t>
                        </m:r>
                        <m:r>
                          <a:rPr lang="en-US" sz="1800" smtClean="0">
                            <a:latin typeface="Cambria Math" panose="02040503050406030204" pitchFamily="18" charset="0"/>
                            <a:ea typeface="Cambria Math" panose="02040503050406030204" pitchFamily="18" charset="0"/>
                          </a:rPr>
                          <m:t>=1, …, </m:t>
                        </m:r>
                        <m:r>
                          <m:rPr>
                            <m:sty m:val="p"/>
                          </m:rPr>
                          <a:rPr lang="en-US" sz="1800" smtClean="0">
                            <a:latin typeface="Cambria Math" panose="02040503050406030204" pitchFamily="18" charset="0"/>
                            <a:ea typeface="Cambria Math" panose="02040503050406030204" pitchFamily="18" charset="0"/>
                          </a:rPr>
                          <m:t>n</m:t>
                        </m:r>
                      </m:e>
                    </m:d>
                    <m:r>
                      <a:rPr lang="en-US" sz="1800" b="0" i="1" smtClean="0">
                        <a:latin typeface="Cambria Math" panose="02040503050406030204" pitchFamily="18" charset="0"/>
                        <a:ea typeface="Cambria Math" panose="02040503050406030204" pitchFamily="18" charset="0"/>
                      </a:rPr>
                      <m:t>→ </m:t>
                    </m:r>
                  </m:oMath>
                </a14:m>
                <a:r>
                  <a:rPr lang="en-US" sz="1800" dirty="0"/>
                  <a:t>probability simplex</a:t>
                </a:r>
                <a:r>
                  <a:rPr lang="el-GR" sz="1800" dirty="0"/>
                  <a:t> </a:t>
                </a:r>
                <a:r>
                  <a:rPr lang="en-US" sz="1800" dirty="0">
                    <a:solidFill>
                      <a:srgbClr val="C00000"/>
                    </a:solidFill>
                  </a:rPr>
                  <a:t>???</a:t>
                </a:r>
              </a:p>
              <a:p>
                <a:pPr lvl="1" fontAlgn="base"/>
                <a14:m>
                  <m:oMath xmlns:m="http://schemas.openxmlformats.org/officeDocument/2006/math">
                    <m:r>
                      <a:rPr lang="en-US" sz="1800" i="1" smtClean="0">
                        <a:latin typeface="Cambria Math" panose="02040503050406030204" pitchFamily="18" charset="0"/>
                      </a:rPr>
                      <m:t>𝑛</m:t>
                    </m:r>
                    <m:r>
                      <a:rPr lang="en-US" sz="1800" i="1">
                        <a:latin typeface="Cambria Math" panose="02040503050406030204" pitchFamily="18" charset="0"/>
                      </a:rPr>
                      <m:t> </m:t>
                    </m:r>
                  </m:oMath>
                </a14:m>
                <a:r>
                  <a:rPr lang="en-GB" sz="1800" dirty="0"/>
                  <a:t>: number of pure strategies of player </a:t>
                </a:r>
                <a14:m>
                  <m:oMath xmlns:m="http://schemas.openxmlformats.org/officeDocument/2006/math">
                    <m:r>
                      <a:rPr lang="en-US" sz="1800" i="1" smtClean="0">
                        <a:latin typeface="Cambria Math" panose="02040503050406030204" pitchFamily="18" charset="0"/>
                      </a:rPr>
                      <m:t>𝑖</m:t>
                    </m:r>
                  </m:oMath>
                </a14:m>
                <a:r>
                  <a:rPr lang="en-GB" sz="1800" dirty="0"/>
                  <a:t> and each component </a:t>
                </a:r>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𝑥</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its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pure strategy</a:t>
                </a:r>
              </a:p>
              <a:p>
                <a:pPr lvl="1" fontAlgn="base"/>
                <a:r>
                  <a:rPr lang="en-GB" sz="1800" dirty="0"/>
                  <a:t>Graphical representation: regular </a:t>
                </a:r>
                <a:r>
                  <a:rPr lang="en-GB" sz="1800" b="1" dirty="0"/>
                  <a:t>polygon</a:t>
                </a:r>
                <a:r>
                  <a:rPr lang="en-GB" sz="1800" dirty="0"/>
                  <a:t> of radius 1, where the distance from the centre to any node (mixed strategy) represents the probability associated with a particular word sense (pure strategy) </a:t>
                </a:r>
              </a:p>
              <a:p>
                <a:pPr lvl="1" fontAlgn="base"/>
                <a:endParaRPr lang="en-GB" sz="800" dirty="0"/>
              </a:p>
              <a:p>
                <a:pPr fontAlgn="base"/>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838200" y="1954289"/>
                <a:ext cx="10515600" cy="4541309"/>
              </a:xfrm>
              <a:prstGeom prst="rect">
                <a:avLst/>
              </a:prstGeom>
              <a:blipFill>
                <a:blip r:embed="rId4"/>
                <a:stretch>
                  <a:fillRect l="-603" t="-1676" b="-111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r>
                      <a:rPr lang="en-US" sz="2000" b="0" i="1" smtClean="0">
                        <a:latin typeface="Cambria Math" panose="02040503050406030204" pitchFamily="18" charset="0"/>
                      </a:rPr>
                      <m:t>𝑆</m:t>
                    </m:r>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6216" b="-2378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84193" y="875887"/>
                <a:ext cx="8119591" cy="5106221"/>
              </a:xfrm>
            </p:spPr>
            <p:txBody>
              <a:bodyPr>
                <a:noAutofit/>
              </a:bodyPr>
              <a:lstStyle/>
              <a:p>
                <a:pPr fontAlgn="base"/>
                <a:r>
                  <a:rPr lang="en-GB" sz="1800" dirty="0"/>
                  <a:t>Sense similarity matrix </a:t>
                </a:r>
                <a14:m>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lvl="1" fontAlgn="base"/>
                <a:endParaRPr lang="en-GB" sz="1800" dirty="0"/>
              </a:p>
              <a:p>
                <a:pPr fontAlgn="base"/>
                <a:r>
                  <a:rPr lang="en-GB" sz="1800" dirty="0"/>
                  <a:t>Partial payoff matrix: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lvl="1" fontAlgn="base"/>
                <a:endParaRPr lang="en-GB" sz="16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length among two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1" fontAlgn="base"/>
                <a:r>
                  <a:rPr lang="en-GB" sz="1600" dirty="0" err="1"/>
                  <a:t>jcn</a:t>
                </a:r>
                <a:r>
                  <a:rPr lang="en-GB" sz="1600" dirty="0"/>
                  <a:t> measure: corpus statistics and structural properties</a:t>
                </a:r>
                <a:endParaRPr lang="en-US"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𝑑𝑒𝑝𝑡h</m:t>
                        </m:r>
                        <m:d>
                          <m:dPr>
                            <m:ctrlPr>
                              <a:rPr lang="en-US" sz="1400" i="1">
                                <a:latin typeface="Cambria Math" panose="02040503050406030204" pitchFamily="18" charset="0"/>
                              </a:rPr>
                            </m:ctrlPr>
                          </m:dPr>
                          <m:e>
                            <m:r>
                              <a:rPr lang="en-US" sz="1400" i="1">
                                <a:latin typeface="Cambria Math" panose="02040503050406030204" pitchFamily="18" charset="0"/>
                              </a:rPr>
                              <m:t>𝑚𝑠𝑎</m:t>
                            </m:r>
                          </m:e>
                        </m:d>
                      </m:num>
                      <m:den>
                        <m:r>
                          <a:rPr lang="en-US" sz="1400" i="1">
                            <a:latin typeface="Cambria Math" panose="02040503050406030204" pitchFamily="18" charset="0"/>
                          </a:rPr>
                          <m:t>𝑑𝑒𝑝𝑡h</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e>
                        </m:d>
                        <m:r>
                          <a:rPr lang="en-US" sz="1400" i="1">
                            <a:latin typeface="Cambria Math" panose="02040503050406030204" pitchFamily="18" charset="0"/>
                          </a:rPr>
                          <m:t>+</m:t>
                        </m:r>
                        <m:r>
                          <a:rPr lang="en-US" sz="1400" i="1">
                            <a:latin typeface="Cambria Math" panose="02040503050406030204" pitchFamily="18" charset="0"/>
                          </a:rPr>
                          <m:t>𝑑𝑒𝑝𝑡h</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den>
                    </m:f>
                  </m:oMath>
                </a14:m>
                <a:endParaRPr lang="en-US" sz="1400" i="1" dirty="0">
                  <a:latin typeface="Cambria Math" panose="02040503050406030204" pitchFamily="18" charset="0"/>
                </a:endParaRPr>
              </a:p>
              <a:p>
                <a:pPr lvl="2" fontAlgn="base"/>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log</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 </m:t>
                    </m:r>
                  </m:oMath>
                </a14:m>
                <a:endParaRPr lang="en-GB" sz="1400" dirty="0"/>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84193" y="875887"/>
                <a:ext cx="8119591" cy="5106221"/>
              </a:xfrm>
              <a:blipFill>
                <a:blip r:embed="rId3"/>
                <a:stretch>
                  <a:fillRect l="-312" t="-1493"/>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3804B7E2-A842-9847-96D9-ED49869344A2}"/>
                  </a:ext>
                </a:extLst>
              </p:cNvPr>
              <p:cNvSpPr>
                <a:spLocks noGrp="1"/>
              </p:cNvSpPr>
              <p:nvPr>
                <p:ph idx="1"/>
              </p:nvPr>
            </p:nvSpPr>
            <p:spPr>
              <a:xfrm>
                <a:off x="3712958" y="785353"/>
                <a:ext cx="7858340" cy="5287286"/>
              </a:xfrm>
            </p:spPr>
            <p:txBody>
              <a:bodyPr>
                <a:noAutofit/>
              </a:bodyPr>
              <a:lstStyle/>
              <a:p>
                <a:pPr fontAlgn="base"/>
                <a:r>
                  <a:rPr lang="en-GB" sz="1800" dirty="0"/>
                  <a:t>Semantic relatedness</a:t>
                </a:r>
              </a:p>
              <a:p>
                <a:pPr fontAlgn="base"/>
                <a:endParaRPr lang="en-GB" sz="1800" dirty="0"/>
              </a:p>
              <a:p>
                <a:pPr lvl="1" fontAlgn="base"/>
                <a:r>
                  <a:rPr lang="en-GB" sz="1800" dirty="0"/>
                  <a:t>Similarity among the definitions of two concepts </a:t>
                </a:r>
              </a:p>
              <a:p>
                <a:pPr lvl="1" fontAlgn="base"/>
                <a:r>
                  <a:rPr lang="en-GB" sz="1800" dirty="0"/>
                  <a:t>Wider range of relations ( “is-a-part-of”,  “is-the-opposite-of” )</a:t>
                </a:r>
              </a:p>
              <a:p>
                <a:pPr lvl="1" fontAlgn="base"/>
                <a:r>
                  <a:rPr lang="en-GB" sz="1800" dirty="0"/>
                  <a:t>Definitions derived from glosses of the </a:t>
                </a:r>
                <a:r>
                  <a:rPr lang="en-GB" sz="1800" dirty="0" err="1"/>
                  <a:t>synsets</a:t>
                </a:r>
                <a:r>
                  <a:rPr lang="en-GB" sz="1800" dirty="0"/>
                  <a:t> in WordNet</a:t>
                </a:r>
              </a:p>
              <a:p>
                <a:pPr lvl="1" fontAlgn="base"/>
                <a:r>
                  <a:rPr lang="en-GB" sz="1800" dirty="0"/>
                  <a:t>Co-occurrence vector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𝑣</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r>
                          <a:rPr lang="en-US" sz="1800" b="0" i="1" smtClean="0">
                            <a:latin typeface="Cambria Math" panose="02040503050406030204" pitchFamily="18" charset="0"/>
                          </a:rPr>
                          <m:t>𝑖</m:t>
                        </m:r>
                      </m:sub>
                    </m:sSub>
                    <m:r>
                      <a:rPr lang="en-US" sz="1800" b="0" i="1" smtClean="0">
                        <a:latin typeface="Cambria Math" panose="02040503050406030204" pitchFamily="18" charset="0"/>
                      </a:rPr>
                      <m:t> ,  … ,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𝑛𝑖</m:t>
                        </m:r>
                      </m:sub>
                    </m:sSub>
                    <m:r>
                      <a:rPr lang="en-US" sz="1800" b="0" i="1" smtClean="0">
                        <a:latin typeface="Cambria Math" panose="02040503050406030204" pitchFamily="18" charset="0"/>
                      </a:rPr>
                      <m:t>)</m:t>
                    </m:r>
                  </m:oMath>
                </a14:m>
                <a:r>
                  <a:rPr lang="en-GB" sz="1800" dirty="0"/>
                  <a:t> ,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 concept,            </a:t>
                </a:r>
                <a14:m>
                  <m:oMath xmlns:m="http://schemas.openxmlformats.org/officeDocument/2006/math">
                    <m:r>
                      <a:rPr lang="en-US" sz="1800" b="0" i="1" smtClean="0">
                        <a:latin typeface="Cambria Math" panose="02040503050406030204" pitchFamily="18" charset="0"/>
                      </a:rPr>
                      <m:t>𝑤</m:t>
                    </m:r>
                  </m:oMath>
                </a14:m>
                <a:r>
                  <a:rPr lang="en-GB" sz="1800" dirty="0"/>
                  <a:t> : word gloss occurrences, </a:t>
                </a:r>
                <a14:m>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𝑛</m:t>
                    </m:r>
                  </m:oMath>
                </a14:m>
                <a:r>
                  <a:rPr lang="en-GB" sz="1800" dirty="0"/>
                  <a:t> : total words</a:t>
                </a:r>
              </a:p>
              <a:p>
                <a:pPr lvl="1" fontAlgn="base"/>
                <a:r>
                  <a:rPr lang="en-GB" sz="1800" dirty="0"/>
                  <a:t>Cosine similarity </a:t>
                </a:r>
              </a:p>
              <a:p>
                <a:pPr lvl="2" fontAlgn="base"/>
                <a14:m>
                  <m:oMath xmlns:m="http://schemas.openxmlformats.org/officeDocument/2006/math">
                    <m:r>
                      <m:rPr>
                        <m:sty m:val="p"/>
                      </m:rPr>
                      <a:rPr lang="en-US" sz="1600" b="0" i="0" smtClean="0">
                        <a:latin typeface="Cambria Math" panose="02040503050406030204" pitchFamily="18" charset="0"/>
                      </a:rPr>
                      <m:t>cos</m:t>
                    </m:r>
                    <m:r>
                      <a:rPr lang="en-US" sz="1600" b="0" i="1" smtClean="0">
                        <a:latin typeface="Cambria Math" panose="02040503050406030204" pitchFamily="18" charset="0"/>
                      </a:rPr>
                      <m:t>⁡</m:t>
                    </m:r>
                    <m:r>
                      <a:rPr lang="el-GR" sz="1600" b="0" i="1" smtClean="0">
                        <a:latin typeface="Cambria Math" panose="02040503050406030204" pitchFamily="18" charset="0"/>
                      </a:rPr>
                      <m:t>𝜃</m:t>
                    </m:r>
                    <m:r>
                      <a:rPr lang="en-US" sz="1600" i="1">
                        <a:latin typeface="Cambria Math" panose="02040503050406030204" pitchFamily="18" charset="0"/>
                      </a:rPr>
                      <m:t>=</m:t>
                    </m:r>
                    <m:f>
                      <m:fPr>
                        <m:ctrlPr>
                          <a:rPr lang="en-US" sz="160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𝑗</m:t>
                            </m:r>
                          </m:sub>
                        </m:sSub>
                      </m:num>
                      <m:den>
                        <m:d>
                          <m:dPr>
                            <m:begChr m:val="‖"/>
                            <m:endChr m:val="‖"/>
                            <m:ctrlPr>
                              <a:rPr lang="en-US" sz="160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den>
                    </m:f>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b="0" i="1" smtClean="0">
                        <a:latin typeface="Cambria Math" panose="02040503050406030204" pitchFamily="18" charset="0"/>
                      </a:rPr>
                      <m:t> </m:t>
                    </m:r>
                  </m:oMath>
                </a14:m>
                <a:r>
                  <a:rPr lang="en-GB" sz="1600" dirty="0"/>
                  <a:t>: concepts </a:t>
                </a:r>
              </a:p>
              <a:p>
                <a:pPr lvl="2" fontAlgn="base"/>
                <a14:m>
                  <m:oMath xmlns:m="http://schemas.openxmlformats.org/officeDocument/2006/math">
                    <m:d>
                      <m:dPr>
                        <m:begChr m:val="‖"/>
                        <m:endChr m:val="‖"/>
                        <m:ctrlPr>
                          <a:rPr lang="en-GB" sz="160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𝑗</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𝑗𝑖</m:t>
                                    </m:r>
                                  </m:sub>
                                </m:sSub>
                              </m:e>
                            </m:nary>
                          </m:e>
                          <m:sup>
                            <m:r>
                              <a:rPr lang="en-US" sz="1600" b="0" i="1" smtClean="0">
                                <a:latin typeface="Cambria Math" panose="02040503050406030204" pitchFamily="18" charset="0"/>
                              </a:rPr>
                              <m:t>2</m:t>
                            </m:r>
                          </m:sup>
                        </m:sSup>
                      </m:e>
                    </m:rad>
                  </m:oMath>
                </a14:m>
                <a:endParaRPr lang="en-GB" sz="1600" dirty="0"/>
              </a:p>
              <a:p>
                <a:pPr lvl="2" fontAlgn="base"/>
                <a:r>
                  <a:rPr lang="en-GB" sz="1600" dirty="0"/>
                  <a:t>cosine of the angle</a:t>
                </a:r>
                <a:r>
                  <a:rPr lang="el-GR" sz="1600" dirty="0"/>
                  <a:t> </a:t>
                </a:r>
                <a14:m>
                  <m:oMath xmlns:m="http://schemas.openxmlformats.org/officeDocument/2006/math">
                    <m:r>
                      <a:rPr lang="el-GR" sz="1600" i="1">
                        <a:latin typeface="Cambria Math" panose="02040503050406030204" pitchFamily="18" charset="0"/>
                      </a:rPr>
                      <m:t>𝜃</m:t>
                    </m:r>
                  </m:oMath>
                </a14:m>
                <a:r>
                  <a:rPr lang="en-GB" sz="1600" dirty="0"/>
                  <a:t> between the two co-occurrence vectors</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𝑗</m:t>
                        </m:r>
                      </m:sub>
                    </m:sSub>
                  </m:oMath>
                </a14:m>
                <a:endParaRPr lang="en-GB" sz="1600" dirty="0"/>
              </a:p>
              <a:p>
                <a:pPr lvl="2" fontAlgn="base"/>
                <a14:m>
                  <m:oMath xmlns:m="http://schemas.openxmlformats.org/officeDocument/2006/math">
                    <m:r>
                      <a:rPr lang="en-US" sz="1600" i="1">
                        <a:latin typeface="Cambria Math" panose="02040503050406030204" pitchFamily="18" charset="0"/>
                      </a:rPr>
                      <m:t>𝑠𝑖𝑚</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𝑗</m:t>
                            </m:r>
                          </m:sub>
                        </m:sSub>
                      </m:e>
                    </m:d>
                    <m:r>
                      <a:rPr lang="en-US" sz="1600" i="1">
                        <a:latin typeface="Cambria Math" panose="02040503050406030204" pitchFamily="18" charset="0"/>
                      </a:rPr>
                      <m:t>=</m:t>
                    </m:r>
                    <m:r>
                      <a:rPr lang="en-US" sz="1600" b="0" i="1" smtClean="0">
                        <a:latin typeface="Cambria Math" panose="02040503050406030204" pitchFamily="18" charset="0"/>
                      </a:rPr>
                      <m:t>1− </m:t>
                    </m:r>
                    <m:r>
                      <m:rPr>
                        <m:sty m:val="p"/>
                      </m:rPr>
                      <a:rPr lang="en-US" sz="1600">
                        <a:latin typeface="Cambria Math" panose="02040503050406030204" pitchFamily="18" charset="0"/>
                      </a:rPr>
                      <m:t>cos</m:t>
                    </m:r>
                    <m:r>
                      <a:rPr lang="en-US" sz="1600" i="1">
                        <a:latin typeface="Cambria Math" panose="02040503050406030204" pitchFamily="18" charset="0"/>
                      </a:rPr>
                      <m:t>⁡</m:t>
                    </m:r>
                    <m:r>
                      <a:rPr lang="el-GR" sz="1600" i="1">
                        <a:latin typeface="Cambria Math" panose="02040503050406030204" pitchFamily="18" charset="0"/>
                      </a:rPr>
                      <m:t>𝜃</m:t>
                    </m:r>
                    <m:r>
                      <a:rPr lang="en-US" sz="1600" i="1">
                        <a:latin typeface="Cambria Math" panose="02040503050406030204" pitchFamily="18" charset="0"/>
                      </a:rPr>
                      <m:t> </m:t>
                    </m:r>
                  </m:oMath>
                </a14:m>
                <a:endParaRPr lang="en-GB" sz="1600" dirty="0"/>
              </a:p>
              <a:p>
                <a:pPr lvl="2" fontAlgn="base"/>
                <a:endParaRPr lang="en-GB" sz="1600" dirty="0"/>
              </a:p>
              <a:p>
                <a:pPr lvl="1" fontAlgn="base"/>
                <a:r>
                  <a:rPr lang="en-GB" sz="1800" dirty="0"/>
                  <a:t>4 variations (construction of vectors)</a:t>
                </a:r>
              </a:p>
              <a:p>
                <a:pPr lvl="2" fontAlgn="base"/>
                <a:r>
                  <a:rPr lang="en-GB" sz="1600" dirty="0"/>
                  <a:t>Difference in co-occurrence calculation, corpus use and relation source</a:t>
                </a:r>
              </a:p>
              <a:p>
                <a:pPr lvl="2" fontAlgn="base"/>
                <a:r>
                  <a:rPr lang="en-GB" sz="1600" dirty="0" err="1"/>
                  <a:t>tf-idf</a:t>
                </a:r>
                <a:r>
                  <a:rPr lang="en-GB" sz="1600" dirty="0"/>
                  <a:t>, </a:t>
                </a:r>
                <a:r>
                  <a:rPr lang="en-GB" sz="1600" dirty="0" err="1"/>
                  <a:t>tf-idf_ext</a:t>
                </a:r>
                <a:r>
                  <a:rPr lang="en-GB" sz="1600" dirty="0"/>
                  <a:t>, </a:t>
                </a:r>
                <a:r>
                  <a:rPr lang="en-GB" sz="1600" dirty="0" err="1"/>
                  <a:t>vec</a:t>
                </a:r>
                <a:r>
                  <a:rPr lang="en-GB" sz="1600" dirty="0"/>
                  <a:t> and </a:t>
                </a:r>
                <a:r>
                  <a:rPr lang="en-GB" sz="1600" dirty="0" err="1"/>
                  <a:t>vec_ext</a:t>
                </a:r>
                <a:endParaRPr lang="en-GB" sz="1600" dirty="0"/>
              </a:p>
            </p:txBody>
          </p:sp>
        </mc:Choice>
        <mc:Fallback>
          <p:sp>
            <p:nvSpPr>
              <p:cNvPr id="11" name="Content Placeholder 2">
                <a:extLst>
                  <a:ext uri="{FF2B5EF4-FFF2-40B4-BE49-F238E27FC236}">
                    <a16:creationId xmlns:a16="http://schemas.microsoft.com/office/drawing/2014/main" id="{3804B7E2-A842-9847-96D9-ED49869344A2}"/>
                  </a:ext>
                </a:extLst>
              </p:cNvPr>
              <p:cNvSpPr>
                <a:spLocks noGrp="1" noRot="1" noChangeAspect="1" noMove="1" noResize="1" noEditPoints="1" noAdjustHandles="1" noChangeArrowheads="1" noChangeShapeType="1" noTextEdit="1"/>
              </p:cNvSpPr>
              <p:nvPr>
                <p:ph idx="1"/>
              </p:nvPr>
            </p:nvSpPr>
            <p:spPr>
              <a:xfrm>
                <a:off x="3712958" y="785353"/>
                <a:ext cx="7858340" cy="5287286"/>
              </a:xfrm>
              <a:blipFill>
                <a:blip r:embed="rId3"/>
                <a:stretch>
                  <a:fillRect l="-484" t="-1196" b="-239"/>
                </a:stretch>
              </a:blipFill>
            </p:spPr>
            <p:txBody>
              <a:bodyPr/>
              <a:lstStyle/>
              <a:p>
                <a:r>
                  <a:rPr lang="en-GR">
                    <a:noFill/>
                  </a:rPr>
                  <a:t> </a:t>
                </a:r>
              </a:p>
            </p:txBody>
          </p:sp>
        </mc:Fallback>
      </mc:AlternateContent>
    </p:spTree>
    <p:extLst>
      <p:ext uri="{BB962C8B-B14F-4D97-AF65-F5344CB8AC3E}">
        <p14:creationId xmlns:p14="http://schemas.microsoft.com/office/powerpoint/2010/main" val="2845903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77769" cy="4930246"/>
              </a:xfrm>
            </p:spPr>
            <p:txBody>
              <a:bodyPr anchor="ctr">
                <a:normAutofit/>
              </a:bodyPr>
              <a:lstStyle/>
              <a:p>
                <a:pPr fontAlgn="base"/>
                <a:r>
                  <a:rPr lang="en-GB" sz="1500" dirty="0"/>
                  <a:t>Computation of the Nash </a:t>
                </a:r>
                <a:r>
                  <a:rPr lang="en-GB" sz="1500" dirty="0" err="1"/>
                  <a:t>equilibr</a:t>
                </a:r>
                <a:r>
                  <a:rPr lang="en-US" sz="1500" dirty="0" err="1"/>
                  <a:t>ium</a:t>
                </a:r>
                <a:endParaRPr lang="en-GB" sz="1500" dirty="0"/>
              </a:p>
              <a:p>
                <a:pPr lvl="1" fontAlgn="base"/>
                <a:r>
                  <a:rPr lang="en-GB" sz="1500" dirty="0"/>
                  <a:t>Expected </a:t>
                </a:r>
                <a:r>
                  <a:rPr lang="en-GB" sz="1500" b="1" dirty="0"/>
                  <a:t>fitness of sense </a:t>
                </a:r>
                <a14:m>
                  <m:oMath xmlns:m="http://schemas.openxmlformats.org/officeDocument/2006/math">
                    <m:r>
                      <a:rPr lang="en-US" sz="1500" b="0" i="1">
                        <a:latin typeface="Cambria Math" panose="02040503050406030204" pitchFamily="18" charset="0"/>
                      </a:rPr>
                      <m:t>h</m:t>
                    </m:r>
                    <m:r>
                      <a:rPr lang="en-US" sz="1500" b="0" i="1">
                        <a:latin typeface="Cambria Math" panose="02040503050406030204" pitchFamily="18" charset="0"/>
                      </a:rPr>
                      <m:t> </m:t>
                    </m:r>
                  </m:oMath>
                </a14:m>
                <a:r>
                  <a:rPr lang="en-GB" sz="1500" dirty="0"/>
                  <a:t>( word </a:t>
                </a:r>
                <a14:m>
                  <m:oMath xmlns:m="http://schemas.openxmlformats.org/officeDocument/2006/math">
                    <m:r>
                      <a:rPr lang="en-US" sz="1500" b="0" i="1">
                        <a:latin typeface="Cambria Math" panose="02040503050406030204" pitchFamily="18" charset="0"/>
                      </a:rPr>
                      <m:t>𝑖</m:t>
                    </m:r>
                    <m:r>
                      <a:rPr lang="en-US" sz="1500" b="0" i="1">
                        <a:latin typeface="Cambria Math" panose="02040503050406030204" pitchFamily="18" charset="0"/>
                      </a:rPr>
                      <m:t> </m:t>
                    </m:r>
                  </m:oMath>
                </a14:m>
                <a:r>
                  <a:rPr lang="en-GB" sz="1500" dirty="0"/>
                  <a:t>)</a:t>
                </a:r>
              </a:p>
              <a:p>
                <a:pPr lvl="2" fontAlgn="base"/>
                <a14:m>
                  <m:oMath xmlns:m="http://schemas.openxmlformats.org/officeDocument/2006/math">
                    <m:sSub>
                      <m:sSubPr>
                        <m:ctrlPr>
                          <a:rPr lang="en-US" sz="1500" b="0" i="1">
                            <a:latin typeface="Cambria Math" panose="02040503050406030204" pitchFamily="18" charset="0"/>
                          </a:rPr>
                        </m:ctrlPr>
                      </m:sSubPr>
                      <m:e>
                        <m:r>
                          <a:rPr lang="en-US" sz="1500" b="0" i="1">
                            <a:latin typeface="Cambria Math" panose="02040503050406030204" pitchFamily="18" charset="0"/>
                          </a:rPr>
                          <m:t>𝑢</m:t>
                        </m:r>
                      </m:e>
                      <m:sub>
                        <m:r>
                          <a:rPr lang="en-US" sz="1500" b="0" i="1">
                            <a:latin typeface="Cambria Math" panose="02040503050406030204" pitchFamily="18" charset="0"/>
                          </a:rPr>
                          <m:t>𝑖</m:t>
                        </m:r>
                      </m:sub>
                    </m:sSub>
                    <m:d>
                      <m:dPr>
                        <m:ctrlPr>
                          <a:rPr lang="en-US" sz="1500" b="0" i="1">
                            <a:latin typeface="Cambria Math" panose="02040503050406030204" pitchFamily="18" charset="0"/>
                          </a:rPr>
                        </m:ctrlPr>
                      </m:dPr>
                      <m:e>
                        <m:sSup>
                          <m:sSupPr>
                            <m:ctrlPr>
                              <a:rPr lang="en-US" sz="1500" b="0" i="1">
                                <a:latin typeface="Cambria Math" panose="02040503050406030204" pitchFamily="18" charset="0"/>
                              </a:rPr>
                            </m:ctrlPr>
                          </m:sSupPr>
                          <m:e>
                            <m:r>
                              <a:rPr lang="en-US" sz="1500" b="0" i="1">
                                <a:latin typeface="Cambria Math" panose="02040503050406030204" pitchFamily="18" charset="0"/>
                              </a:rPr>
                              <m:t>𝑒</m:t>
                            </m:r>
                          </m:e>
                          <m:sup>
                            <m:r>
                              <a:rPr lang="en-US" sz="1500" b="0" i="1">
                                <a:latin typeface="Cambria Math" panose="02040503050406030204" pitchFamily="18" charset="0"/>
                              </a:rPr>
                              <m:t>h</m:t>
                            </m:r>
                          </m:sup>
                        </m:sSup>
                      </m:e>
                    </m:d>
                    <m:r>
                      <a:rPr lang="en-US" sz="1500" b="0" i="1">
                        <a:latin typeface="Cambria Math" panose="02040503050406030204" pitchFamily="18" charset="0"/>
                      </a:rPr>
                      <m:t>= </m:t>
                    </m:r>
                    <m:nary>
                      <m:naryPr>
                        <m:chr m:val="∑"/>
                        <m:supHide m:val="on"/>
                        <m:ctrlPr>
                          <a:rPr lang="en-US" sz="1500" b="0" i="1">
                            <a:latin typeface="Cambria Math" panose="02040503050406030204" pitchFamily="18" charset="0"/>
                          </a:rPr>
                        </m:ctrlPr>
                      </m:naryPr>
                      <m:sub>
                        <m:r>
                          <m:rPr>
                            <m:brk m:alnAt="7"/>
                          </m:rPr>
                          <a:rPr lang="en-US" sz="1500" b="0" i="1">
                            <a:latin typeface="Cambria Math" panose="02040503050406030204" pitchFamily="18" charset="0"/>
                          </a:rPr>
                          <m:t>𝑗</m:t>
                        </m:r>
                        <m:r>
                          <a:rPr lang="en-US" sz="1500" b="0" i="1">
                            <a:latin typeface="Cambria Math" panose="02040503050406030204" pitchFamily="18" charset="0"/>
                          </a:rPr>
                          <m:t>∈</m:t>
                        </m:r>
                        <m:sSub>
                          <m:sSubPr>
                            <m:ctrlPr>
                              <a:rPr lang="en-US" sz="1500" b="0" i="1">
                                <a:latin typeface="Cambria Math" panose="02040503050406030204" pitchFamily="18" charset="0"/>
                              </a:rPr>
                            </m:ctrlPr>
                          </m:sSubPr>
                          <m:e>
                            <m:r>
                              <a:rPr lang="en-US" sz="1500" b="0" i="1">
                                <a:latin typeface="Cambria Math" panose="02040503050406030204" pitchFamily="18" charset="0"/>
                              </a:rPr>
                              <m:t>𝑁</m:t>
                            </m:r>
                          </m:e>
                          <m:sub>
                            <m:r>
                              <a:rPr lang="en-US" sz="1500" b="0" i="1">
                                <a:latin typeface="Cambria Math" panose="02040503050406030204" pitchFamily="18" charset="0"/>
                              </a:rPr>
                              <m:t>𝑖</m:t>
                            </m:r>
                          </m:sub>
                        </m:sSub>
                      </m:sub>
                      <m:sup/>
                      <m:e>
                        <m:sSub>
                          <m:sSubPr>
                            <m:ctrlPr>
                              <a:rPr lang="en-US" sz="1500" b="0" i="1">
                                <a:latin typeface="Cambria Math" panose="02040503050406030204" pitchFamily="18" charset="0"/>
                              </a:rPr>
                            </m:ctrlPr>
                          </m:sSubPr>
                          <m:e>
                            <m:d>
                              <m:dPr>
                                <m:ctrlPr>
                                  <a:rPr lang="en-US" sz="1500" b="0" i="1">
                                    <a:latin typeface="Cambria Math" panose="02040503050406030204" pitchFamily="18" charset="0"/>
                                  </a:rPr>
                                </m:ctrlPr>
                              </m:dPr>
                              <m:e>
                                <m:r>
                                  <a:rPr lang="en-US" sz="1500" b="0" i="1">
                                    <a:latin typeface="Cambria Math" panose="02040503050406030204" pitchFamily="18" charset="0"/>
                                  </a:rPr>
                                  <m:t> </m:t>
                                </m:r>
                                <m:sSub>
                                  <m:sSubPr>
                                    <m:ctrlPr>
                                      <a:rPr lang="en-US" sz="1500" b="0" i="1">
                                        <a:latin typeface="Cambria Math" panose="02040503050406030204" pitchFamily="18" charset="0"/>
                                      </a:rPr>
                                    </m:ctrlPr>
                                  </m:sSubPr>
                                  <m:e>
                                    <m:r>
                                      <a:rPr lang="en-US" sz="1500" b="0" i="1">
                                        <a:latin typeface="Cambria Math" panose="02040503050406030204" pitchFamily="18" charset="0"/>
                                      </a:rPr>
                                      <m:t>𝑤</m:t>
                                    </m:r>
                                  </m:e>
                                  <m:sub>
                                    <m:r>
                                      <a:rPr lang="en-US" sz="1500" b="0" i="1">
                                        <a:latin typeface="Cambria Math" panose="02040503050406030204" pitchFamily="18" charset="0"/>
                                      </a:rPr>
                                      <m:t>𝑖𝑗</m:t>
                                    </m:r>
                                  </m:sub>
                                </m:sSub>
                                <m:r>
                                  <a:rPr lang="en-US" sz="1500" b="0" i="1" smtClean="0">
                                    <a:latin typeface="Cambria Math" panose="02040503050406030204" pitchFamily="18" charset="0"/>
                                  </a:rPr>
                                  <m:t> </m:t>
                                </m:r>
                                <m:sSub>
                                  <m:sSubPr>
                                    <m:ctrlPr>
                                      <a:rPr lang="en-US" sz="1500" b="0" i="1">
                                        <a:latin typeface="Cambria Math" panose="02040503050406030204" pitchFamily="18" charset="0"/>
                                      </a:rPr>
                                    </m:ctrlPr>
                                  </m:sSubPr>
                                  <m:e>
                                    <m:r>
                                      <a:rPr lang="en-US" sz="1500" b="0" i="1">
                                        <a:latin typeface="Cambria Math" panose="02040503050406030204" pitchFamily="18" charset="0"/>
                                      </a:rPr>
                                      <m:t>𝑍</m:t>
                                    </m:r>
                                  </m:e>
                                  <m:sub>
                                    <m:r>
                                      <a:rPr lang="en-US" sz="1500" b="0" i="1">
                                        <a:latin typeface="Cambria Math" panose="02040503050406030204" pitchFamily="18" charset="0"/>
                                      </a:rPr>
                                      <m:t>𝑖𝑗</m:t>
                                    </m:r>
                                  </m:sub>
                                </m:sSub>
                                <m:r>
                                  <a:rPr lang="en-US" sz="1500" b="0" i="1" smtClean="0">
                                    <a:latin typeface="Cambria Math" panose="02040503050406030204" pitchFamily="18" charset="0"/>
                                  </a:rPr>
                                  <m:t> </m:t>
                                </m:r>
                                <m:sSub>
                                  <m:sSubPr>
                                    <m:ctrlPr>
                                      <a:rPr lang="en-US" sz="1500" b="0" i="1">
                                        <a:latin typeface="Cambria Math" panose="02040503050406030204" pitchFamily="18" charset="0"/>
                                      </a:rPr>
                                    </m:ctrlPr>
                                  </m:sSubPr>
                                  <m:e>
                                    <m:r>
                                      <a:rPr lang="en-US" sz="1500" b="0" i="1">
                                        <a:latin typeface="Cambria Math" panose="02040503050406030204" pitchFamily="18" charset="0"/>
                                      </a:rPr>
                                      <m:t>𝑥</m:t>
                                    </m:r>
                                  </m:e>
                                  <m:sub>
                                    <m:r>
                                      <a:rPr lang="en-US" sz="1500" b="0" i="1">
                                        <a:latin typeface="Cambria Math" panose="02040503050406030204" pitchFamily="18" charset="0"/>
                                      </a:rPr>
                                      <m:t>𝑗</m:t>
                                    </m:r>
                                  </m:sub>
                                </m:sSub>
                              </m:e>
                            </m:d>
                          </m:e>
                          <m:sub>
                            <m:r>
                              <a:rPr lang="en-US" sz="1500" b="0" i="1">
                                <a:latin typeface="Cambria Math" panose="02040503050406030204" pitchFamily="18" charset="0"/>
                              </a:rPr>
                              <m:t>h</m:t>
                            </m:r>
                          </m:sub>
                        </m:sSub>
                      </m:e>
                    </m:nary>
                  </m:oMath>
                </a14:m>
                <a:r>
                  <a:rPr lang="en-GB" sz="1500" dirty="0"/>
                  <a:t> , where </a:t>
                </a:r>
                <a14:m>
                  <m:oMath xmlns:m="http://schemas.openxmlformats.org/officeDocument/2006/math">
                    <m:sSub>
                      <m:sSubPr>
                        <m:ctrlPr>
                          <a:rPr lang="en-US" sz="1500" b="0" i="1">
                            <a:latin typeface="Cambria Math" panose="02040503050406030204" pitchFamily="18" charset="0"/>
                          </a:rPr>
                        </m:ctrlPr>
                      </m:sSubPr>
                      <m:e>
                        <m:r>
                          <a:rPr lang="en-US" sz="1500" b="0" i="1">
                            <a:latin typeface="Cambria Math" panose="02040503050406030204" pitchFamily="18" charset="0"/>
                          </a:rPr>
                          <m:t>𝑁</m:t>
                        </m:r>
                      </m:e>
                      <m:sub>
                        <m:r>
                          <a:rPr lang="en-US" sz="1500" b="0" i="1">
                            <a:latin typeface="Cambria Math" panose="02040503050406030204" pitchFamily="18" charset="0"/>
                          </a:rPr>
                          <m:t>𝑖</m:t>
                        </m:r>
                      </m:sub>
                    </m:sSub>
                  </m:oMath>
                </a14:m>
                <a:r>
                  <a:rPr lang="en-GB" sz="1500" dirty="0"/>
                  <a:t> the neighbours (context) of word </a:t>
                </a:r>
                <a14:m>
                  <m:oMath xmlns:m="http://schemas.openxmlformats.org/officeDocument/2006/math">
                    <m:r>
                      <a:rPr lang="en-US" sz="1500" b="0" i="1">
                        <a:latin typeface="Cambria Math" panose="02040503050406030204" pitchFamily="18" charset="0"/>
                      </a:rPr>
                      <m:t>𝑖</m:t>
                    </m:r>
                  </m:oMath>
                </a14:m>
                <a:r>
                  <a:rPr lang="en-GB" sz="1500" dirty="0"/>
                  <a:t> </a:t>
                </a:r>
              </a:p>
              <a:p>
                <a:pPr lvl="2" fontAlgn="base"/>
                <a:r>
                  <a:rPr lang="en-US" sz="1500" dirty="0"/>
                  <a:t>Pure strategy </a:t>
                </a:r>
                <a14:m>
                  <m:oMath xmlns:m="http://schemas.openxmlformats.org/officeDocument/2006/math">
                    <m:r>
                      <a:rPr lang="en-US" sz="1500" b="0" i="1" smtClean="0">
                        <a:latin typeface="Cambria Math" panose="02040503050406030204" pitchFamily="18" charset="0"/>
                      </a:rPr>
                      <m:t>h</m:t>
                    </m:r>
                    <m:r>
                      <a:rPr lang="en-US" sz="1500" i="1">
                        <a:latin typeface="Cambria Math" panose="02040503050406030204" pitchFamily="18" charset="0"/>
                      </a:rPr>
                      <m:t> </m:t>
                    </m:r>
                    <m:r>
                      <a:rPr lang="en-US" sz="1500" b="0" i="1" smtClean="0">
                        <a:latin typeface="Cambria Math" panose="02040503050406030204" pitchFamily="18" charset="0"/>
                      </a:rPr>
                      <m:t> </m:t>
                    </m:r>
                  </m:oMath>
                </a14:m>
                <a:r>
                  <a:rPr lang="en-US" sz="1500" b="0" dirty="0"/>
                  <a:t>: </a:t>
                </a:r>
                <a14:m>
                  <m:oMath xmlns:m="http://schemas.openxmlformats.org/officeDocument/2006/math">
                    <m:sSup>
                      <m:sSupPr>
                        <m:ctrlPr>
                          <a:rPr lang="en-US" sz="1500" i="1">
                            <a:latin typeface="Cambria Math" panose="02040503050406030204" pitchFamily="18" charset="0"/>
                          </a:rPr>
                        </m:ctrlPr>
                      </m:sSupPr>
                      <m:e>
                        <m:r>
                          <a:rPr lang="en-US" sz="1500" i="1">
                            <a:latin typeface="Cambria Math" panose="02040503050406030204" pitchFamily="18" charset="0"/>
                          </a:rPr>
                          <m:t> </m:t>
                        </m:r>
                        <m:r>
                          <a:rPr lang="en-US" sz="1500" i="1">
                            <a:latin typeface="Cambria Math" panose="02040503050406030204" pitchFamily="18" charset="0"/>
                          </a:rPr>
                          <m:t>𝑒</m:t>
                        </m:r>
                      </m:e>
                      <m:sup>
                        <m:r>
                          <a:rPr lang="en-US" sz="1500" i="1">
                            <a:latin typeface="Cambria Math" panose="02040503050406030204" pitchFamily="18" charset="0"/>
                          </a:rPr>
                          <m:t>h</m:t>
                        </m:r>
                      </m:sup>
                    </m:sSup>
                  </m:oMath>
                </a14:m>
                <a:endParaRPr lang="en-US" sz="1500" b="0" dirty="0"/>
              </a:p>
              <a:p>
                <a:pPr lvl="2" fontAlgn="base"/>
                <a:r>
                  <a:rPr lang="en-GB" sz="1500" dirty="0"/>
                  <a:t>Similarity with word </a:t>
                </a:r>
                <a14:m>
                  <m:oMath xmlns:m="http://schemas.openxmlformats.org/officeDocument/2006/math">
                    <m:r>
                      <a:rPr lang="en-US" sz="1500" b="0" i="1">
                        <a:latin typeface="Cambria Math" panose="02040503050406030204" pitchFamily="18" charset="0"/>
                      </a:rPr>
                      <m:t>𝑗</m:t>
                    </m:r>
                  </m:oMath>
                </a14:m>
                <a:r>
                  <a:rPr lang="en-GB" sz="1500" dirty="0"/>
                  <a:t> : </a:t>
                </a:r>
                <a14:m>
                  <m:oMath xmlns:m="http://schemas.openxmlformats.org/officeDocument/2006/math">
                    <m:sSub>
                      <m:sSubPr>
                        <m:ctrlPr>
                          <a:rPr lang="en-US" sz="1500" b="0" i="1">
                            <a:latin typeface="Cambria Math" panose="02040503050406030204" pitchFamily="18" charset="0"/>
                          </a:rPr>
                        </m:ctrlPr>
                      </m:sSubPr>
                      <m:e>
                        <m:r>
                          <a:rPr lang="en-US" sz="1500" b="0" i="1">
                            <a:latin typeface="Cambria Math" panose="02040503050406030204" pitchFamily="18" charset="0"/>
                          </a:rPr>
                          <m:t>𝑤</m:t>
                        </m:r>
                      </m:e>
                      <m:sub>
                        <m:r>
                          <a:rPr lang="en-US" sz="1500" b="0" i="1">
                            <a:latin typeface="Cambria Math" panose="02040503050406030204" pitchFamily="18" charset="0"/>
                          </a:rPr>
                          <m:t>𝑖𝑗</m:t>
                        </m:r>
                      </m:sub>
                    </m:sSub>
                  </m:oMath>
                </a14:m>
                <a:endParaRPr lang="en-US" sz="1500" b="0" dirty="0"/>
              </a:p>
              <a:p>
                <a:pPr lvl="2" fontAlgn="base"/>
                <a:r>
                  <a:rPr lang="en-GB" sz="1500" dirty="0"/>
                  <a:t>Similarities among senses of </a:t>
                </a:r>
                <a14:m>
                  <m:oMath xmlns:m="http://schemas.openxmlformats.org/officeDocument/2006/math">
                    <m:r>
                      <a:rPr lang="en-US" sz="1500" b="0" i="1">
                        <a:latin typeface="Cambria Math" panose="02040503050406030204" pitchFamily="18" charset="0"/>
                      </a:rPr>
                      <m:t>𝑖</m:t>
                    </m:r>
                    <m:r>
                      <a:rPr lang="en-US" sz="1500" b="0" i="1">
                        <a:latin typeface="Cambria Math" panose="02040503050406030204" pitchFamily="18" charset="0"/>
                      </a:rPr>
                      <m:t>,</m:t>
                    </m:r>
                    <m:r>
                      <a:rPr lang="en-US" sz="1500" b="0" i="1">
                        <a:latin typeface="Cambria Math" panose="02040503050406030204" pitchFamily="18" charset="0"/>
                      </a:rPr>
                      <m:t>𝑗</m:t>
                    </m:r>
                    <m:r>
                      <a:rPr lang="en-US" sz="1500" b="0" i="1">
                        <a:latin typeface="Cambria Math" panose="02040503050406030204" pitchFamily="18" charset="0"/>
                      </a:rPr>
                      <m:t> </m:t>
                    </m:r>
                  </m:oMath>
                </a14:m>
                <a:r>
                  <a:rPr lang="en-GB" sz="1500" dirty="0"/>
                  <a:t> : </a:t>
                </a:r>
                <a14:m>
                  <m:oMath xmlns:m="http://schemas.openxmlformats.org/officeDocument/2006/math">
                    <m:sSub>
                      <m:sSubPr>
                        <m:ctrlPr>
                          <a:rPr lang="en-US" sz="1500" b="0" i="1">
                            <a:latin typeface="Cambria Math" panose="02040503050406030204" pitchFamily="18" charset="0"/>
                          </a:rPr>
                        </m:ctrlPr>
                      </m:sSubPr>
                      <m:e>
                        <m:r>
                          <a:rPr lang="en-US" sz="1500" b="0" i="1" smtClean="0">
                            <a:latin typeface="Cambria Math" panose="02040503050406030204" pitchFamily="18" charset="0"/>
                          </a:rPr>
                          <m:t> </m:t>
                        </m:r>
                        <m:r>
                          <a:rPr lang="en-US" sz="1500" b="0" i="1">
                            <a:latin typeface="Cambria Math" panose="02040503050406030204" pitchFamily="18" charset="0"/>
                          </a:rPr>
                          <m:t>𝑍</m:t>
                        </m:r>
                      </m:e>
                      <m:sub>
                        <m:r>
                          <a:rPr lang="en-US" sz="1500" b="0" i="1">
                            <a:latin typeface="Cambria Math" panose="02040503050406030204" pitchFamily="18" charset="0"/>
                          </a:rPr>
                          <m:t>𝑖𝑗</m:t>
                        </m:r>
                      </m:sub>
                    </m:sSub>
                  </m:oMath>
                </a14:m>
                <a:r>
                  <a:rPr lang="en-GB" sz="1500" dirty="0"/>
                  <a:t> </a:t>
                </a:r>
              </a:p>
              <a:p>
                <a:pPr lvl="2" fontAlgn="base"/>
                <a:r>
                  <a:rPr lang="en-GB" sz="1500" dirty="0"/>
                  <a:t>Sense preference of word </a:t>
                </a:r>
                <a14:m>
                  <m:oMath xmlns:m="http://schemas.openxmlformats.org/officeDocument/2006/math">
                    <m:r>
                      <a:rPr lang="en-US" sz="1500" i="1">
                        <a:latin typeface="Cambria Math" panose="02040503050406030204" pitchFamily="18" charset="0"/>
                      </a:rPr>
                      <m:t>𝑗</m:t>
                    </m:r>
                  </m:oMath>
                </a14:m>
                <a:r>
                  <a:rPr lang="en-GB" sz="1500" dirty="0"/>
                  <a:t> : </a:t>
                </a:r>
                <a14:m>
                  <m:oMath xmlns:m="http://schemas.openxmlformats.org/officeDocument/2006/math">
                    <m:sSub>
                      <m:sSubPr>
                        <m:ctrlPr>
                          <a:rPr lang="en-US" sz="1500" i="1">
                            <a:latin typeface="Cambria Math" panose="02040503050406030204" pitchFamily="18" charset="0"/>
                          </a:rPr>
                        </m:ctrlPr>
                      </m:sSubPr>
                      <m:e>
                        <m:r>
                          <a:rPr lang="en-US" sz="1500" b="0" i="1" smtClean="0">
                            <a:latin typeface="Cambria Math" panose="02040503050406030204" pitchFamily="18" charset="0"/>
                          </a:rPr>
                          <m:t> </m:t>
                        </m:r>
                        <m:r>
                          <a:rPr lang="en-US" sz="1500" b="0" i="1">
                            <a:latin typeface="Cambria Math" panose="02040503050406030204" pitchFamily="18" charset="0"/>
                          </a:rPr>
                          <m:t>𝑥</m:t>
                        </m:r>
                      </m:e>
                      <m:sub>
                        <m:r>
                          <a:rPr lang="en-US" sz="1500" i="1">
                            <a:latin typeface="Cambria Math" panose="02040503050406030204" pitchFamily="18" charset="0"/>
                          </a:rPr>
                          <m:t>𝑗</m:t>
                        </m:r>
                      </m:sub>
                    </m:sSub>
                  </m:oMath>
                </a14:m>
                <a:endParaRPr lang="en-GB" sz="1500" dirty="0"/>
              </a:p>
              <a:p>
                <a:pPr marL="914400" lvl="2" indent="0" fontAlgn="base">
                  <a:buNone/>
                </a:pPr>
                <a:endParaRPr lang="en-GB" sz="1500" dirty="0"/>
              </a:p>
              <a:p>
                <a:pPr lvl="1" fontAlgn="base"/>
                <a:r>
                  <a:rPr lang="en-GB" sz="1500" dirty="0"/>
                  <a:t>Average </a:t>
                </a:r>
                <a:r>
                  <a:rPr lang="en-GB" sz="1500" b="1" dirty="0"/>
                  <a:t>fitness of population </a:t>
                </a:r>
              </a:p>
              <a:p>
                <a:pPr lvl="2" fontAlgn="base"/>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𝑖</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r>
                      <a:rPr lang="en-US" sz="1500" i="1">
                        <a:latin typeface="Cambria Math" panose="02040503050406030204" pitchFamily="18" charset="0"/>
                      </a:rPr>
                      <m:t>= </m:t>
                    </m:r>
                    <m:nary>
                      <m:naryPr>
                        <m:chr m:val="∑"/>
                        <m:supHide m:val="on"/>
                        <m:ctrlPr>
                          <a:rPr lang="en-US" sz="1500" i="1">
                            <a:latin typeface="Cambria Math" panose="02040503050406030204" pitchFamily="18" charset="0"/>
                          </a:rPr>
                        </m:ctrlPr>
                      </m:naryPr>
                      <m:sub>
                        <m:r>
                          <m:rPr>
                            <m:brk m:alnAt="7"/>
                          </m:rPr>
                          <a:rPr lang="en-US" sz="1500" i="1">
                            <a:latin typeface="Cambria Math" panose="02040503050406030204" pitchFamily="18" charset="0"/>
                          </a:rPr>
                          <m:t>𝑗</m:t>
                        </m:r>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𝑁</m:t>
                            </m:r>
                          </m:e>
                          <m:sub>
                            <m:r>
                              <a:rPr lang="en-US" sz="1500" i="1">
                                <a:latin typeface="Cambria Math" panose="02040503050406030204" pitchFamily="18" charset="0"/>
                              </a:rPr>
                              <m:t>𝑖</m:t>
                            </m:r>
                          </m:sub>
                        </m:sSub>
                      </m:sub>
                      <m:sup/>
                      <m:e>
                        <m:r>
                          <a:rPr lang="en-US" sz="1500" b="0" i="1">
                            <a:latin typeface="Cambria Math" panose="02040503050406030204" pitchFamily="18" charset="0"/>
                          </a:rPr>
                          <m:t> </m:t>
                        </m:r>
                        <m:sSubSup>
                          <m:sSubSupPr>
                            <m:ctrlPr>
                              <a:rPr lang="en-US" sz="1500" b="0" i="1">
                                <a:latin typeface="Cambria Math" panose="02040503050406030204" pitchFamily="18" charset="0"/>
                              </a:rPr>
                            </m:ctrlPr>
                          </m:sSubSupPr>
                          <m:e>
                            <m:r>
                              <a:rPr lang="en-US" sz="1500" b="0" i="1">
                                <a:latin typeface="Cambria Math" panose="02040503050406030204" pitchFamily="18" charset="0"/>
                              </a:rPr>
                              <m:t>𝑥</m:t>
                            </m:r>
                          </m:e>
                          <m:sub>
                            <m:r>
                              <a:rPr lang="en-US" sz="1500" b="0" i="1">
                                <a:latin typeface="Cambria Math" panose="02040503050406030204" pitchFamily="18" charset="0"/>
                              </a:rPr>
                              <m:t>𝑖</m:t>
                            </m:r>
                          </m:sub>
                          <m:sup>
                            <m:r>
                              <a:rPr lang="en-US" sz="1500" b="0" i="1">
                                <a:latin typeface="Cambria Math" panose="02040503050406030204" pitchFamily="18" charset="0"/>
                              </a:rPr>
                              <m:t>𝑇</m:t>
                            </m:r>
                          </m:sup>
                        </m:sSubSup>
                        <m:r>
                          <a:rPr lang="en-US" sz="1500" b="0" i="1">
                            <a:latin typeface="Cambria Math" panose="02040503050406030204" pitchFamily="18" charset="0"/>
                          </a:rPr>
                          <m:t> </m:t>
                        </m:r>
                        <m:d>
                          <m:dPr>
                            <m:ctrlPr>
                              <a:rPr lang="en-US" sz="1500" i="1">
                                <a:latin typeface="Cambria Math" panose="02040503050406030204" pitchFamily="18" charset="0"/>
                              </a:rPr>
                            </m:ctrlPr>
                          </m:dPr>
                          <m:e>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𝑤</m:t>
                                </m:r>
                              </m:e>
                              <m:sub>
                                <m:r>
                                  <a:rPr lang="en-US" sz="1500" i="1">
                                    <a:latin typeface="Cambria Math" panose="02040503050406030204" pitchFamily="18" charset="0"/>
                                  </a:rPr>
                                  <m:t>𝑖𝑗</m:t>
                                </m:r>
                              </m:sub>
                            </m:sSub>
                            <m:r>
                              <a:rPr lang="en-US" sz="1500" b="0" i="1" smtClean="0">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𝑍</m:t>
                                </m:r>
                              </m:e>
                              <m:sub>
                                <m:r>
                                  <a:rPr lang="en-US" sz="1500" i="1">
                                    <a:latin typeface="Cambria Math" panose="02040503050406030204" pitchFamily="18" charset="0"/>
                                  </a:rPr>
                                  <m:t>𝑖𝑗</m:t>
                                </m:r>
                              </m:sub>
                            </m:sSub>
                            <m:r>
                              <a:rPr lang="en-US" sz="1500" b="0" i="1" smtClean="0">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𝑥</m:t>
                                </m:r>
                              </m:e>
                              <m:sub>
                                <m:r>
                                  <a:rPr lang="en-US" sz="1500" i="1">
                                    <a:latin typeface="Cambria Math" panose="02040503050406030204" pitchFamily="18" charset="0"/>
                                  </a:rPr>
                                  <m:t>𝑗</m:t>
                                </m:r>
                              </m:sub>
                            </m:sSub>
                          </m:e>
                        </m:d>
                      </m:e>
                    </m:nary>
                  </m:oMath>
                </a14:m>
                <a:endParaRPr lang="en-GB" sz="1500" dirty="0"/>
              </a:p>
              <a:p>
                <a:pPr marL="914400" lvl="2" indent="0" fontAlgn="base">
                  <a:buNone/>
                </a:pPr>
                <a:endParaRPr lang="en-GB" sz="1500" dirty="0"/>
              </a:p>
              <a:p>
                <a:pPr lvl="1" fontAlgn="base"/>
                <a:r>
                  <a:rPr lang="en-GB" sz="1500" b="1" dirty="0"/>
                  <a:t>Replicator Dynamics Equation </a:t>
                </a:r>
              </a:p>
              <a:p>
                <a:pPr lvl="2" fontAlgn="base"/>
                <a14:m>
                  <m:oMath xmlns:m="http://schemas.openxmlformats.org/officeDocument/2006/math">
                    <m:sSubSup>
                      <m:sSubSupPr>
                        <m:ctrlPr>
                          <a:rPr lang="en-US" sz="1500" b="0" i="1">
                            <a:latin typeface="Cambria Math" panose="02040503050406030204" pitchFamily="18" charset="0"/>
                          </a:rPr>
                        </m:ctrlPr>
                      </m:sSubSupPr>
                      <m:e>
                        <m:r>
                          <a:rPr lang="en-US" sz="1500" b="0" i="1">
                            <a:latin typeface="Cambria Math" panose="02040503050406030204" pitchFamily="18" charset="0"/>
                          </a:rPr>
                          <m:t>𝑥</m:t>
                        </m:r>
                      </m:e>
                      <m:sub>
                        <m:r>
                          <a:rPr lang="en-US" sz="1500" b="0" i="1">
                            <a:latin typeface="Cambria Math" panose="02040503050406030204" pitchFamily="18" charset="0"/>
                          </a:rPr>
                          <m:t>𝑖</m:t>
                        </m:r>
                      </m:sub>
                      <m:sup>
                        <m:r>
                          <a:rPr lang="en-US" sz="1500" b="0" i="1">
                            <a:latin typeface="Cambria Math" panose="02040503050406030204" pitchFamily="18" charset="0"/>
                          </a:rPr>
                          <m:t>h</m:t>
                        </m:r>
                      </m:sup>
                    </m:sSubSup>
                    <m:d>
                      <m:dPr>
                        <m:ctrlPr>
                          <a:rPr lang="en-US" sz="1500" i="1">
                            <a:latin typeface="Cambria Math" panose="02040503050406030204" pitchFamily="18" charset="0"/>
                          </a:rPr>
                        </m:ctrlPr>
                      </m:dPr>
                      <m:e>
                        <m:r>
                          <a:rPr lang="en-US" sz="1500" b="0" i="1">
                            <a:latin typeface="Cambria Math" panose="02040503050406030204" pitchFamily="18" charset="0"/>
                          </a:rPr>
                          <m:t>𝑡</m:t>
                        </m:r>
                        <m:r>
                          <a:rPr lang="en-US" sz="1500" b="0" i="1">
                            <a:latin typeface="Cambria Math" panose="02040503050406030204" pitchFamily="18" charset="0"/>
                          </a:rPr>
                          <m:t>+1</m:t>
                        </m:r>
                      </m:e>
                    </m:d>
                    <m:r>
                      <a:rPr lang="en-US" sz="1500" i="1">
                        <a:latin typeface="Cambria Math" panose="02040503050406030204" pitchFamily="18" charset="0"/>
                      </a:rPr>
                      <m:t>=</m:t>
                    </m:r>
                    <m:sSubSup>
                      <m:sSubSupPr>
                        <m:ctrlPr>
                          <a:rPr lang="en-US" sz="1500" b="0" i="1">
                            <a:latin typeface="Cambria Math" panose="02040503050406030204" pitchFamily="18" charset="0"/>
                          </a:rPr>
                        </m:ctrlPr>
                      </m:sSubSupPr>
                      <m:e>
                        <m:r>
                          <a:rPr lang="en-US" sz="1500" b="0" i="1">
                            <a:latin typeface="Cambria Math" panose="02040503050406030204" pitchFamily="18" charset="0"/>
                          </a:rPr>
                          <m:t>𝑥</m:t>
                        </m:r>
                      </m:e>
                      <m:sub>
                        <m:r>
                          <a:rPr lang="en-US" sz="1500" b="0" i="1">
                            <a:latin typeface="Cambria Math" panose="02040503050406030204" pitchFamily="18" charset="0"/>
                          </a:rPr>
                          <m:t>𝑖</m:t>
                        </m:r>
                      </m:sub>
                      <m:sup>
                        <m:r>
                          <a:rPr lang="en-US" sz="1500" b="0" i="1">
                            <a:latin typeface="Cambria Math" panose="02040503050406030204" pitchFamily="18" charset="0"/>
                          </a:rPr>
                          <m:t>h</m:t>
                        </m:r>
                      </m:sup>
                    </m:sSubSup>
                    <m:d>
                      <m:dPr>
                        <m:ctrlPr>
                          <a:rPr lang="en-US" sz="1500" b="0" i="1">
                            <a:latin typeface="Cambria Math" panose="02040503050406030204" pitchFamily="18" charset="0"/>
                          </a:rPr>
                        </m:ctrlPr>
                      </m:dPr>
                      <m:e>
                        <m:r>
                          <a:rPr lang="en-US" sz="1500" b="0" i="1">
                            <a:latin typeface="Cambria Math" panose="02040503050406030204" pitchFamily="18" charset="0"/>
                          </a:rPr>
                          <m:t>𝑡</m:t>
                        </m:r>
                      </m:e>
                    </m:d>
                    <m:r>
                      <a:rPr lang="en-US" sz="1500" b="0" i="1">
                        <a:latin typeface="Cambria Math" panose="02040503050406030204" pitchFamily="18" charset="0"/>
                      </a:rPr>
                      <m:t> </m:t>
                    </m:r>
                    <m:f>
                      <m:fPr>
                        <m:ctrlPr>
                          <a:rPr lang="en-US" sz="1500" b="0" i="1">
                            <a:latin typeface="Cambria Math" panose="02040503050406030204" pitchFamily="18" charset="0"/>
                          </a:rPr>
                        </m:ctrlPr>
                      </m:fPr>
                      <m:num>
                        <m:sSub>
                          <m:sSubPr>
                            <m:ctrlPr>
                              <a:rPr lang="en-US" sz="1500" i="1">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𝑖</m:t>
                            </m:r>
                          </m:sub>
                        </m:sSub>
                        <m:d>
                          <m:dPr>
                            <m:ctrlPr>
                              <a:rPr lang="en-US" sz="1500" i="1">
                                <a:latin typeface="Cambria Math" panose="02040503050406030204" pitchFamily="18" charset="0"/>
                              </a:rPr>
                            </m:ctrlPr>
                          </m:dPr>
                          <m:e>
                            <m:sSup>
                              <m:sSupPr>
                                <m:ctrlPr>
                                  <a:rPr lang="en-US" sz="1500" i="1">
                                    <a:latin typeface="Cambria Math" panose="02040503050406030204" pitchFamily="18" charset="0"/>
                                  </a:rPr>
                                </m:ctrlPr>
                              </m:sSupPr>
                              <m:e>
                                <m:r>
                                  <a:rPr lang="en-US" sz="1500" i="1">
                                    <a:latin typeface="Cambria Math" panose="02040503050406030204" pitchFamily="18" charset="0"/>
                                  </a:rPr>
                                  <m:t>𝑒</m:t>
                                </m:r>
                              </m:e>
                              <m:sup>
                                <m:r>
                                  <a:rPr lang="en-US" sz="1500" i="1">
                                    <a:latin typeface="Cambria Math" panose="02040503050406030204" pitchFamily="18" charset="0"/>
                                  </a:rPr>
                                  <m:t>h</m:t>
                                </m:r>
                              </m:sup>
                            </m:sSup>
                          </m:e>
                        </m:d>
                      </m:num>
                      <m:den>
                        <m:sSub>
                          <m:sSubPr>
                            <m:ctrlPr>
                              <a:rPr lang="en-US" sz="1500" i="1">
                                <a:latin typeface="Cambria Math" panose="02040503050406030204" pitchFamily="18" charset="0"/>
                              </a:rPr>
                            </m:ctrlPr>
                          </m:sSubPr>
                          <m:e>
                            <m:r>
                              <a:rPr lang="en-US" sz="1500" i="1">
                                <a:latin typeface="Cambria Math" panose="02040503050406030204" pitchFamily="18" charset="0"/>
                              </a:rPr>
                              <m:t>𝑢</m:t>
                            </m:r>
                          </m:e>
                          <m:sub>
                            <m:r>
                              <a:rPr lang="en-US" sz="1500" i="1">
                                <a:latin typeface="Cambria Math" panose="02040503050406030204" pitchFamily="18" charset="0"/>
                              </a:rPr>
                              <m:t>𝑖</m:t>
                            </m:r>
                          </m:sub>
                        </m:sSub>
                        <m:d>
                          <m:dPr>
                            <m:ctrlPr>
                              <a:rPr lang="en-US" sz="1500" i="1">
                                <a:latin typeface="Cambria Math" panose="02040503050406030204" pitchFamily="18" charset="0"/>
                              </a:rPr>
                            </m:ctrlPr>
                          </m:dPr>
                          <m:e>
                            <m:r>
                              <a:rPr lang="en-US" sz="1500" i="1">
                                <a:latin typeface="Cambria Math" panose="02040503050406030204" pitchFamily="18" charset="0"/>
                              </a:rPr>
                              <m:t>𝑥</m:t>
                            </m:r>
                          </m:e>
                        </m:d>
                      </m:den>
                    </m:f>
                  </m:oMath>
                </a14:m>
                <a:r>
                  <a:rPr lang="en-GB" sz="1500" dirty="0"/>
                  <a:t> , </a:t>
                </a:r>
                <a14:m>
                  <m:oMath xmlns:m="http://schemas.openxmlformats.org/officeDocument/2006/math">
                    <m:r>
                      <a:rPr lang="en-GB" sz="1500" i="1">
                        <a:latin typeface="Cambria Math" panose="02040503050406030204" pitchFamily="18" charset="0"/>
                        <a:ea typeface="Cambria Math" panose="02040503050406030204" pitchFamily="18" charset="0"/>
                      </a:rPr>
                      <m:t>∀</m:t>
                    </m:r>
                    <m:r>
                      <a:rPr lang="en-US" sz="1500" b="0" i="1">
                        <a:latin typeface="Cambria Math" panose="02040503050406030204" pitchFamily="18" charset="0"/>
                        <a:ea typeface="Cambria Math" panose="02040503050406030204" pitchFamily="18" charset="0"/>
                      </a:rPr>
                      <m:t> </m:t>
                    </m:r>
                    <m:r>
                      <a:rPr lang="en-US" sz="1500" b="0" i="1">
                        <a:latin typeface="Cambria Math" panose="02040503050406030204" pitchFamily="18" charset="0"/>
                        <a:ea typeface="Cambria Math" panose="02040503050406030204" pitchFamily="18" charset="0"/>
                      </a:rPr>
                      <m:t>h</m:t>
                    </m:r>
                    <m:r>
                      <a:rPr lang="en-US" sz="1500" b="0" i="1">
                        <a:latin typeface="Cambria Math" panose="02040503050406030204" pitchFamily="18" charset="0"/>
                        <a:ea typeface="Cambria Math" panose="02040503050406030204" pitchFamily="18" charset="0"/>
                      </a:rPr>
                      <m:t>∈</m:t>
                    </m:r>
                    <m:sSub>
                      <m:sSubPr>
                        <m:ctrlPr>
                          <a:rPr lang="en-US" sz="1500" b="0" i="1">
                            <a:latin typeface="Cambria Math" panose="02040503050406030204" pitchFamily="18" charset="0"/>
                            <a:ea typeface="Cambria Math" panose="02040503050406030204" pitchFamily="18" charset="0"/>
                          </a:rPr>
                        </m:ctrlPr>
                      </m:sSubPr>
                      <m:e>
                        <m:r>
                          <a:rPr lang="en-US" sz="1500" b="0" i="1">
                            <a:latin typeface="Cambria Math" panose="02040503050406030204" pitchFamily="18" charset="0"/>
                            <a:ea typeface="Cambria Math" panose="02040503050406030204" pitchFamily="18" charset="0"/>
                          </a:rPr>
                          <m:t>𝑆</m:t>
                        </m:r>
                      </m:e>
                      <m:sub>
                        <m:r>
                          <a:rPr lang="en-US" sz="1500" b="0" i="1">
                            <a:latin typeface="Cambria Math" panose="02040503050406030204" pitchFamily="18" charset="0"/>
                            <a:ea typeface="Cambria Math" panose="02040503050406030204" pitchFamily="18" charset="0"/>
                          </a:rPr>
                          <m:t>𝑖</m:t>
                        </m:r>
                      </m:sub>
                    </m:sSub>
                  </m:oMath>
                </a14:m>
                <a:endParaRPr lang="en-GB" sz="1500" dirty="0"/>
              </a:p>
              <a:p>
                <a:pPr lvl="2" fontAlgn="base"/>
                <a:r>
                  <a:rPr lang="en-GB" sz="1500" dirty="0"/>
                  <a:t>Models the change in sense frequency</a:t>
                </a:r>
              </a:p>
              <a:p>
                <a:pPr lvl="2" fontAlgn="base"/>
                <a:r>
                  <a:rPr lang="en-GB" sz="1500" dirty="0"/>
                  <a:t>Depends on performance → measured relatively to the average fitness of population</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77769" cy="4930246"/>
              </a:xfrm>
              <a:blipFill>
                <a:blip r:embed="rId3"/>
                <a:stretch>
                  <a:fillRect l="-398"/>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strategy </a:t>
                </a:r>
                <a14:m>
                  <m:oMath xmlns:m="http://schemas.openxmlformats.org/officeDocument/2006/math">
                    <m:r>
                      <m:rPr>
                        <m:sty m:val="p"/>
                      </m:rPr>
                      <a:rPr lang="en-US" sz="1800" b="0" i="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𝑎𝑟𝑔𝑚𝑎𝑥</m:t>
                    </m:r>
                    <m:d>
                      <m:dPr>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 </m:t>
                        </m:r>
                        <m:sSub>
                          <m:sSubPr>
                            <m:ctrlPr>
                              <a:rPr lang="en-US" sz="1600" b="0" i="1">
                                <a:solidFill>
                                  <a:schemeClr val="tx1"/>
                                </a:solidFill>
                                <a:latin typeface="Cambria Math" panose="02040503050406030204" pitchFamily="18" charset="0"/>
                              </a:rPr>
                            </m:ctrlPr>
                          </m:sSubPr>
                          <m:e>
                            <m:r>
                              <a:rPr lang="en-US" sz="1600" b="0" i="1">
                                <a:solidFill>
                                  <a:schemeClr val="tx1"/>
                                </a:solidFill>
                                <a:latin typeface="Cambria Math" panose="02040503050406030204" pitchFamily="18" charset="0"/>
                              </a:rPr>
                              <m:t>𝑥</m:t>
                            </m:r>
                          </m:e>
                          <m:sub>
                            <m:r>
                              <a:rPr lang="en-US" sz="1600" b="0" i="1">
                                <a:solidFill>
                                  <a:schemeClr val="tx1"/>
                                </a:solidFill>
                                <a:latin typeface="Cambria Math" panose="02040503050406030204" pitchFamily="18" charset="0"/>
                              </a:rPr>
                              <m:t>𝑖h</m:t>
                            </m:r>
                          </m:sub>
                        </m:sSub>
                        <m:r>
                          <a:rPr lang="en-US" sz="1600" b="0" i="1">
                            <a:solidFill>
                              <a:schemeClr val="tx1"/>
                            </a:solidFill>
                            <a:latin typeface="Cambria Math" panose="02040503050406030204" pitchFamily="18" charset="0"/>
                          </a:rPr>
                          <m:t> </m:t>
                        </m:r>
                      </m:e>
                    </m:d>
                  </m:oMath>
                </a14:m>
                <a:r>
                  <a:rPr lang="en-US" sz="1600" dirty="0">
                    <a:solidFill>
                      <a:schemeClr val="tx1"/>
                    </a:solidFill>
                  </a:rPr>
                  <a:t> , where </a:t>
                </a:r>
                <a14:m>
                  <m:oMath xmlns:m="http://schemas.openxmlformats.org/officeDocument/2006/math">
                    <m:r>
                      <a:rPr lang="en-US" sz="1600" b="0" i="1">
                        <a:solidFill>
                          <a:schemeClr val="tx1"/>
                        </a:solidFill>
                        <a:latin typeface="Cambria Math" panose="02040503050406030204" pitchFamily="18" charset="0"/>
                      </a:rPr>
                      <m:t>h</m:t>
                    </m:r>
                    <m:r>
                      <a:rPr lang="en-US" sz="1600" b="0" i="1">
                        <a:solidFill>
                          <a:schemeClr val="tx1"/>
                        </a:solidFill>
                        <a:latin typeface="Cambria Math" panose="02040503050406030204" pitchFamily="18" charset="0"/>
                      </a:rPr>
                      <m:t>=1, 2, …, </m:t>
                    </m:r>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r>
                      <a:rPr lang="en-US" sz="1600" b="0" i="1">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 </m:t>
                    </m:r>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lnSpcReduction="10000"/>
          </a:bodyPr>
          <a:lstStyle/>
          <a:p>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endParaRPr lang="el-G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endParaRPr lang="el-GR"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GB" sz="2000" dirty="0">
                <a:latin typeface="Arial" panose="020B0604020202020204" pitchFamily="34" charset="0"/>
                <a:cs typeface="Arial" panose="020B0604020202020204" pitchFamily="34" charset="0"/>
              </a:rPr>
              <a:t>There is a </a:t>
            </a:r>
            <a:r>
              <a:rPr lang="en-GB" sz="2000" i="1" dirty="0">
                <a:latin typeface="Arial" panose="020B0604020202020204" pitchFamily="34" charset="0"/>
                <a:cs typeface="Arial" panose="020B0604020202020204" pitchFamily="34" charset="0"/>
              </a:rPr>
              <a:t>financial institution </a:t>
            </a:r>
            <a:r>
              <a:rPr lang="en-GB" sz="2000" dirty="0">
                <a:latin typeface="Arial" panose="020B0604020202020204" pitchFamily="34" charset="0"/>
                <a:cs typeface="Arial" panose="020B0604020202020204" pitchFamily="34" charset="0"/>
              </a:rPr>
              <a:t>near the </a:t>
            </a:r>
            <a:r>
              <a:rPr lang="en-GB" sz="2000" i="1" dirty="0">
                <a:latin typeface="Arial" panose="020B0604020202020204" pitchFamily="34" charset="0"/>
                <a:cs typeface="Arial" panose="020B0604020202020204" pitchFamily="34" charset="0"/>
              </a:rPr>
              <a:t>river</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r>
              <a:rPr lang="en-GB" sz="1800" dirty="0">
                <a:latin typeface="Arial" panose="020B0604020202020204" pitchFamily="34" charset="0"/>
                <a:cs typeface="Arial" panose="020B0604020202020204" pitchFamily="34" charset="0"/>
              </a:rPr>
              <a:t>Financial sense</a:t>
            </a:r>
          </a:p>
          <a:p>
            <a:pPr lvl="1"/>
            <a:r>
              <a:rPr lang="en-GB" sz="1800" dirty="0">
                <a:latin typeface="Arial" panose="020B0604020202020204" pitchFamily="34" charset="0"/>
                <a:cs typeface="Arial" panose="020B0604020202020204" pitchFamily="34" charset="0"/>
              </a:rPr>
              <a:t>Naturalistic sense</a:t>
            </a:r>
          </a:p>
          <a:p>
            <a:pPr lvl="1">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b="1" dirty="0">
                    <a:solidFill>
                      <a:srgbClr val="000000"/>
                    </a:solidFill>
                  </a:rPr>
                  <a:t>Outcome → </a:t>
                </a:r>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GB" sz="1400">
                            <a:solidFill>
                              <a:srgbClr val="000000"/>
                            </a:solidFill>
                          </a:rPr>
                          <m:t>1, .., </m:t>
                        </m:r>
                        <m:r>
                          <m:rPr>
                            <m:nor/>
                          </m:rPr>
                          <a:rPr lang="en-GB" sz="1400">
                            <a:solidFill>
                              <a:srgbClr val="000000"/>
                            </a:solidFill>
                          </a:rPr>
                          <m:t>n</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b="0" i="0" smtClean="0">
                            <a:solidFill>
                              <a:srgbClr val="000000"/>
                            </a:solidFill>
                            <a:latin typeface="Cambria Math" panose="02040503050406030204" pitchFamily="18" charset="0"/>
                          </a:rPr>
                          <m:t>  </m:t>
                        </m:r>
                        <m:r>
                          <m:rPr>
                            <m:sty m:val="p"/>
                          </m:rPr>
                          <a:rPr lang="en-US" sz="1400" b="0" i="0">
                            <a:solidFill>
                              <a:srgbClr val="000000"/>
                            </a:solidFill>
                            <a:latin typeface="Cambria Math" panose="02040503050406030204" pitchFamily="18" charset="0"/>
                          </a:rPr>
                          <m:t>S</m:t>
                        </m:r>
                      </m:e>
                      <m:sub>
                        <m:r>
                          <m:rPr>
                            <m:sty m:val="p"/>
                          </m:rPr>
                          <a:rPr lang="en-US" sz="1400" b="0" i="0">
                            <a:solidFill>
                              <a:srgbClr val="000000"/>
                            </a:solidFill>
                            <a:latin typeface="Cambria Math" panose="02040503050406030204" pitchFamily="18" charset="0"/>
                          </a:rPr>
                          <m:t>i</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𝑠</m:t>
                        </m:r>
                      </m:e>
                      <m:sub>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𝑠</m:t>
                        </m:r>
                      </m:e>
                      <m:sub>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 </m:t>
                    </m:r>
                    <m:sSub>
                      <m:sSubPr>
                        <m:ctrlPr>
                          <a:rPr lang="en-US" sz="1400" i="1">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𝑠</m:t>
                        </m:r>
                      </m:e>
                      <m:sub>
                        <m:r>
                          <a:rPr lang="en-US" sz="1400" b="0" i="1">
                            <a:solidFill>
                              <a:srgbClr val="000000"/>
                            </a:solidFill>
                            <a:latin typeface="Cambria Math" panose="02040503050406030204" pitchFamily="18" charset="0"/>
                          </a:rPr>
                          <m:t>𝑀</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r>
                      <a:rPr lang="en-US" sz="1400" b="0" i="1">
                        <a:solidFill>
                          <a:srgbClr val="000000"/>
                        </a:solidFill>
                        <a:latin typeface="Cambria Math" panose="02040503050406030204" pitchFamily="18" charset="0"/>
                      </a:rPr>
                      <m:t>𝑀</m:t>
                    </m:r>
                  </m:oMath>
                </a14:m>
                <a:r>
                  <a:rPr lang="en-US" sz="1400" b="1" dirty="0">
                    <a:solidFill>
                      <a:srgbClr val="000000"/>
                    </a:solidFill>
                  </a:rPr>
                  <a:t> </a:t>
                </a:r>
                <a:r>
                  <a:rPr lang="en-US" sz="1400" dirty="0">
                    <a:solidFill>
                      <a:srgbClr val="000000"/>
                    </a:solidFill>
                  </a:rPr>
                  <a:t>: total number of strategies</a:t>
                </a:r>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m:rPr>
                            <m:sty m:val="p"/>
                          </m:rPr>
                          <a:rPr lang="en-US" sz="1400" b="0" i="0">
                            <a:solidFill>
                              <a:srgbClr val="000000"/>
                            </a:solidFill>
                            <a:latin typeface="Cambria Math" panose="02040503050406030204" pitchFamily="18" charset="0"/>
                          </a:rPr>
                          <m:t>x</m:t>
                        </m:r>
                      </m:e>
                      <m:sub>
                        <m:r>
                          <a:rPr lang="en-US" sz="1400" b="0" i="0">
                            <a:solidFill>
                              <a:srgbClr val="000000"/>
                            </a:solidFill>
                            <a:latin typeface="Cambria Math" panose="02040503050406030204" pitchFamily="18" charset="0"/>
                          </a:rPr>
                          <m:t>11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m:rPr>
                            <m:sty m:val="p"/>
                          </m:rPr>
                          <a:rPr lang="en-US" sz="1400" b="0" i="0">
                            <a:solidFill>
                              <a:srgbClr val="000000"/>
                            </a:solidFill>
                            <a:latin typeface="Cambria Math" panose="02040503050406030204" pitchFamily="18" charset="0"/>
                          </a:rPr>
                          <m:t>x</m:t>
                        </m:r>
                      </m:e>
                      <m:sub>
                        <m:r>
                          <a:rPr lang="en-US" sz="1400" b="0" i="0" smtClean="0">
                            <a:solidFill>
                              <a:srgbClr val="000000"/>
                            </a:solidFill>
                            <a:latin typeface="Cambria Math" panose="02040503050406030204" pitchFamily="18" charset="0"/>
                          </a:rPr>
                          <m:t>12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a:rPr lang="en-US" sz="1400" b="0" i="0" smtClean="0">
                            <a:solidFill>
                              <a:srgbClr val="000000"/>
                            </a:solidFill>
                            <a:latin typeface="Cambria Math" panose="02040503050406030204" pitchFamily="18" charset="0"/>
                          </a:rPr>
                          <m:t>1</m:t>
                        </m:r>
                        <m:r>
                          <m:rPr>
                            <m:sty m:val="p"/>
                          </m:rPr>
                          <a:rPr lang="en-US" sz="1400" b="0" i="0" smtClean="0">
                            <a:solidFill>
                              <a:srgbClr val="000000"/>
                            </a:solidFill>
                            <a:latin typeface="Cambria Math" panose="02040503050406030204" pitchFamily="18" charset="0"/>
                          </a:rPr>
                          <m:t>M</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endParaRPr lang="el-GR" sz="14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𝑆</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rPr>
                          <m:t>𝑆</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𝑆</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a:p>
                <a:endParaRPr lang="el-GR" sz="16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236" t="-965"/>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3019</TotalTime>
  <Words>3149</Words>
  <Application>Microsoft Macintosh PowerPoint</Application>
  <PresentationFormat>Widescreen</PresentationFormat>
  <Paragraphs>393</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342</cp:revision>
  <dcterms:created xsi:type="dcterms:W3CDTF">2021-02-03T20:20:42Z</dcterms:created>
  <dcterms:modified xsi:type="dcterms:W3CDTF">2021-02-06T17:44:49Z</dcterms:modified>
</cp:coreProperties>
</file>